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</p:sldMasterIdLst>
  <p:notesMasterIdLst>
    <p:notesMasterId r:id="rId25"/>
  </p:notes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77" r:id="rId22"/>
    <p:sldId id="294" r:id="rId23"/>
    <p:sldId id="295" r:id="rId24"/>
  </p:sldIdLst>
  <p:sldSz cx="130048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40"/>
    <p:restoredTop sz="94762"/>
  </p:normalViewPr>
  <p:slideViewPr>
    <p:cSldViewPr snapToGrid="0" snapToObjects="1">
      <p:cViewPr varScale="1">
        <p:scale>
          <a:sx n="85" d="100"/>
          <a:sy n="85" d="100"/>
        </p:scale>
        <p:origin x="2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AB2C0-F048-FB46-B3AF-914020C7D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F6E94E-1054-114C-83E2-3F2EC9BC8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E346A-F938-0245-8105-FCFA42400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554E3-30E7-1946-B774-150C14D8F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4C108-4D09-454A-AE60-828DFCEC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9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8CCE6-64DF-3744-809D-796A1FCF2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AC69E-68A5-6547-A079-A5D6140D4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73A64-D8CC-4041-9A2F-3E6008BA5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3683F-0DD7-394E-82BC-08DD6ACD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64C1D-F168-B244-85A8-F73CD2B2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1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A35AAA-4221-C44A-A8F6-FD31E18B81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F70BA-B814-3D4D-8B67-F44A29282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011A3-80AF-3F4B-8F7A-36B09087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34E38-15C9-6F48-8991-C6D508BD8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CECC2-6E84-E046-818B-31636950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48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</a:lvl1pPr>
            <a:lvl2pPr>
              <a:spcBef>
                <a:spcPts val="2400"/>
              </a:spcBef>
            </a:lvl2pPr>
            <a:lvl3pPr>
              <a:spcBef>
                <a:spcPts val="2400"/>
              </a:spcBef>
            </a:lvl3pPr>
            <a:lvl4pPr>
              <a:spcBef>
                <a:spcPts val="2400"/>
              </a:spcBef>
            </a:lvl4pPr>
            <a:lvl5pPr>
              <a:spcBef>
                <a:spcPts val="24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230567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25787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63B9-7AD6-B84C-8ECE-47370FC0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47E8E-02DB-C648-A228-05331347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AC555-E57E-4C4D-8568-F78E04E60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0027A-677F-4842-99EA-E34D39EF2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64826-FCD4-4A40-A182-B415D32A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55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6FB0-456D-674E-B495-3DC643A6A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E25C6-9A75-5941-8F74-C00D752F6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98167-A269-A245-BE07-840E1AA7A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457D6-3A16-DE4A-BFF9-E1A57A62A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1F3BF-CF27-D44A-82A4-A3E873E4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68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1C39-99D6-074E-851A-9C4AA056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3E316-76B6-D045-9301-AE28E5DEF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3B9E9-E237-2C47-8AEF-6369DD7AE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522B5-88E0-A14C-B053-EA9926BC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1/27/22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731AA-2DC8-0C44-B551-DECD0B325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A1116-D2CF-6B47-8CD3-F4D84AD7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4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9A56-BCBF-0C48-AD9A-7AB37268C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4006B-F610-FB46-AADF-0A2A3D7DB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C03B4-2292-E343-9EFB-09C2DA290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83D579-5F85-C545-BCC7-C0AC5EC9B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6DD3E-3D7B-4641-999A-A14F6AB687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E8C14E-0A9F-7749-900E-8A451AA47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1/27/22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7945E1-8E24-8D44-B0FA-28808FDA8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FB9257-6FA0-4349-A6CE-CEBE10EC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11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38D6-841D-1B4D-A73E-FA6AB05B7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BBFE1-3726-5F48-8F17-EAB9F4B41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1/27/22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815FB-C6A3-C747-8CA8-5704FB70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7F03D-17A3-5C43-BA10-4FC33F757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2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8A8CD2-D3C7-7F48-9EBC-C07B81960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1/27/22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BF95F-43F7-9B4C-B17B-F856D2CD4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B976B-0E25-CE4E-A901-77165A7C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1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4E842-BCF6-FB47-9A87-AB7E5E37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5F948-FD6F-9141-AA54-E2B2CCBCA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C9417-6CDD-C64F-8313-E6FF6D428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3FF7E-9C5F-2A4E-91EF-70B6A0A59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1/27/22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C557C-71B8-C942-AD15-4CCA1B1E6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27D0E-CD75-A441-B884-92E4E1E1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7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F5B67-3FB3-F94A-A8A9-3CF57D39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CDB027-CDF7-C24E-8CF5-05849A93F7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E3BDF-BB71-784A-8EC0-5BB28E620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92D76-6E2A-7D40-96DB-37A3EB33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1/27/22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EA68F-8C45-5E40-9617-ACBAF7439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CA878-53FA-4941-9AF1-DF7F39271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2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D85944-28D6-3046-8114-2A70EB2B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B67BA-AE35-7A4C-A0BB-C87BB0D26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50BD4-59EE-2C48-889B-8C3D0CAEF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pPr/>
              <a:t>1/27/22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7DBD1-474C-764D-97AA-DFF9C81D92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8A48E-D9C1-284C-8C2D-ECFC8F171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4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ot sampling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MARK_RECAPTURE METHOD</a:t>
            </a:r>
            <a:br>
              <a:rPr lang="en-US" dirty="0"/>
            </a:br>
            <a:r>
              <a:rPr lang="en-US" dirty="0"/>
              <a:t>PETERSON METHOD</a:t>
            </a:r>
            <a:endParaRPr dirty="0"/>
          </a:p>
        </p:txBody>
      </p:sp>
      <p:sp>
        <p:nvSpPr>
          <p:cNvPr id="110" name="Lab Ecología general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Lab </a:t>
            </a:r>
            <a:r>
              <a:rPr dirty="0" err="1"/>
              <a:t>Ecología</a:t>
            </a:r>
            <a:r>
              <a:rPr dirty="0"/>
              <a:t> general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1 Título">
            <a:extLst>
              <a:ext uri="{FF2B5EF4-FFF2-40B4-BE49-F238E27FC236}">
                <a16:creationId xmlns:a16="http://schemas.microsoft.com/office/drawing/2014/main" id="{1E97E415-B944-8F4E-8175-178BD72E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399702"/>
          </a:xfrm>
        </p:spPr>
        <p:txBody>
          <a:bodyPr/>
          <a:lstStyle/>
          <a:p>
            <a:r>
              <a:rPr lang="es-PR" altLang="en-US"/>
              <a:t>Introduction</a:t>
            </a:r>
          </a:p>
        </p:txBody>
      </p:sp>
      <p:sp>
        <p:nvSpPr>
          <p:cNvPr id="14339" name="2 Marcador de contenido">
            <a:extLst>
              <a:ext uri="{FF2B5EF4-FFF2-40B4-BE49-F238E27FC236}">
                <a16:creationId xmlns:a16="http://schemas.microsoft.com/office/drawing/2014/main" id="{391AD629-17F5-DE43-AA22-224A3F49C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000" y="1270000"/>
            <a:ext cx="10464800" cy="4095493"/>
          </a:xfrm>
        </p:spPr>
        <p:txBody>
          <a:bodyPr>
            <a:normAutofit fontScale="70000" lnSpcReduction="20000"/>
          </a:bodyPr>
          <a:lstStyle/>
          <a:p>
            <a:endParaRPr lang="en-US" altLang="en-US" sz="3982" dirty="0"/>
          </a:p>
          <a:p>
            <a:endParaRPr lang="en-US" altLang="en-US" sz="3982" dirty="0"/>
          </a:p>
          <a:p>
            <a:endParaRPr lang="en-US" altLang="en-US" sz="3982" dirty="0"/>
          </a:p>
          <a:p>
            <a:r>
              <a:rPr lang="en-US" altLang="en-US" sz="3982" dirty="0"/>
              <a:t>Population dynamics studies the short and long-term changes in the size and age composition of populations, and the environment that influences those changes. </a:t>
            </a:r>
          </a:p>
          <a:p>
            <a:r>
              <a:rPr lang="en-US" altLang="en-US" sz="3982" dirty="0"/>
              <a:t>Varied application</a:t>
            </a:r>
          </a:p>
          <a:p>
            <a:pPr lvl="1"/>
            <a:r>
              <a:rPr lang="en-US" altLang="en-US" sz="3698" dirty="0">
                <a:ea typeface="ＭＳ Ｐゴシック" panose="020B0600070205080204" pitchFamily="34" charset="-128"/>
              </a:rPr>
              <a:t>control of invasive species, </a:t>
            </a:r>
          </a:p>
          <a:p>
            <a:pPr lvl="1"/>
            <a:r>
              <a:rPr lang="en-US" altLang="en-US" sz="3698" dirty="0">
                <a:ea typeface="ＭＳ Ｐゴシック" panose="020B0600070205080204" pitchFamily="34" charset="-128"/>
              </a:rPr>
              <a:t>assessing population declines </a:t>
            </a:r>
          </a:p>
          <a:p>
            <a:pPr lvl="1"/>
            <a:r>
              <a:rPr lang="en-US" altLang="en-US" sz="3698" dirty="0">
                <a:ea typeface="ＭＳ Ｐゴシック" panose="020B0600070205080204" pitchFamily="34" charset="-128"/>
              </a:rPr>
              <a:t>determining population viability </a:t>
            </a:r>
          </a:p>
        </p:txBody>
      </p:sp>
    </p:spTree>
    <p:extLst>
      <p:ext uri="{BB962C8B-B14F-4D97-AF65-F5344CB8AC3E}">
        <p14:creationId xmlns:p14="http://schemas.microsoft.com/office/powerpoint/2010/main" val="32028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Título">
            <a:extLst>
              <a:ext uri="{FF2B5EF4-FFF2-40B4-BE49-F238E27FC236}">
                <a16:creationId xmlns:a16="http://schemas.microsoft.com/office/drawing/2014/main" id="{8AE124C1-D9D4-9B4A-B852-F099A43F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419157"/>
          </a:xfrm>
        </p:spPr>
        <p:txBody>
          <a:bodyPr/>
          <a:lstStyle/>
          <a:p>
            <a:pPr eaLnBrk="1" hangingPunct="1"/>
            <a:r>
              <a:rPr lang="es-PR" altLang="en-US" dirty="0"/>
              <a:t>Mark-Recapture</a:t>
            </a:r>
          </a:p>
        </p:txBody>
      </p:sp>
      <p:sp>
        <p:nvSpPr>
          <p:cNvPr id="15363" name="2 Marcador de contenido">
            <a:extLst>
              <a:ext uri="{FF2B5EF4-FFF2-40B4-BE49-F238E27FC236}">
                <a16:creationId xmlns:a16="http://schemas.microsoft.com/office/drawing/2014/main" id="{F790C75C-C206-EA43-ACF2-B72B88D54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626" y="2540000"/>
            <a:ext cx="10464800" cy="7213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600" dirty="0"/>
              <a:t>Technique for estimating the population density of mobile animals.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600" dirty="0"/>
              <a:t>A sample of the population is captured, marked, and released.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600" dirty="0"/>
              <a:t>Assume: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600" dirty="0">
                <a:ea typeface="ＭＳ Ｐゴシック" panose="020B0600070205080204" pitchFamily="34" charset="-128"/>
              </a:rPr>
              <a:t>marked individuals become randomly distributed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600" dirty="0">
                <a:ea typeface="ＭＳ Ｐゴシック" panose="020B0600070205080204" pitchFamily="34" charset="-128"/>
              </a:rPr>
              <a:t>subsequent trapping is random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600" dirty="0">
                <a:ea typeface="ＭＳ Ｐゴシック" panose="020B0600070205080204" pitchFamily="34" charset="-128"/>
              </a:rPr>
              <a:t>new sample contains representative proportion of marked an unmarked individuals. </a:t>
            </a:r>
          </a:p>
          <a:p>
            <a:pPr eaLnBrk="1" hangingPunct="1">
              <a:lnSpc>
                <a:spcPct val="90000"/>
              </a:lnSpc>
            </a:pPr>
            <a:endParaRPr lang="es-P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253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2 Marcador de contenido">
            <a:extLst>
              <a:ext uri="{FF2B5EF4-FFF2-40B4-BE49-F238E27FC236}">
                <a16:creationId xmlns:a16="http://schemas.microsoft.com/office/drawing/2014/main" id="{8DD94AAD-D26A-A248-8040-D5EEC8B84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000" y="1395649"/>
            <a:ext cx="10464800" cy="6962302"/>
          </a:xfrm>
        </p:spPr>
        <p:txBody>
          <a:bodyPr/>
          <a:lstStyle/>
          <a:p>
            <a:pPr eaLnBrk="1" hangingPunct="1"/>
            <a:r>
              <a:rPr lang="en-US" altLang="en-US" dirty="0"/>
              <a:t>Two methods for estimating population size: 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(1) </a:t>
            </a:r>
            <a:r>
              <a:rPr lang="en-US" altLang="en-US" b="1" dirty="0">
                <a:ea typeface="ＭＳ Ｐゴシック" panose="020B0600070205080204" pitchFamily="34" charset="-128"/>
              </a:rPr>
              <a:t>Petersen Method, and 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(2) </a:t>
            </a:r>
            <a:r>
              <a:rPr lang="en-US" altLang="en-US" b="1" dirty="0">
                <a:ea typeface="ＭＳ Ｐゴシック" panose="020B0600070205080204" pitchFamily="34" charset="-128"/>
              </a:rPr>
              <a:t>Modified Schnabel Method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4551" dirty="0">
                <a:ea typeface="ＭＳ Ｐゴシック" panose="020B0600070205080204" pitchFamily="34" charset="-128"/>
              </a:rPr>
              <a:t>Both methods for closed populations </a:t>
            </a:r>
          </a:p>
          <a:p>
            <a:pPr eaLnBrk="1" hangingPunct="1"/>
            <a:r>
              <a:rPr lang="en-US" altLang="en-US" dirty="0"/>
              <a:t>No change in size due to </a:t>
            </a:r>
            <a:r>
              <a:rPr lang="es-PR" altLang="en-US" dirty="0"/>
              <a:t>births, deaths, immigration,or emigration.</a:t>
            </a:r>
          </a:p>
          <a:p>
            <a:pPr eaLnBrk="1" hangingPunct="1"/>
            <a:r>
              <a:rPr lang="en-US" altLang="en-US" dirty="0"/>
              <a:t> Open populations fluctuate in size and composition</a:t>
            </a:r>
            <a:endParaRPr lang="es-PR" altLang="en-US" dirty="0"/>
          </a:p>
        </p:txBody>
      </p:sp>
    </p:spTree>
    <p:extLst>
      <p:ext uri="{BB962C8B-B14F-4D97-AF65-F5344CB8AC3E}">
        <p14:creationId xmlns:p14="http://schemas.microsoft.com/office/powerpoint/2010/main" val="2083467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1 Título">
            <a:extLst>
              <a:ext uri="{FF2B5EF4-FFF2-40B4-BE49-F238E27FC236}">
                <a16:creationId xmlns:a16="http://schemas.microsoft.com/office/drawing/2014/main" id="{6ABA8E2B-BBF9-1242-B740-1A1DA05F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Lincoln–Petersen method</a:t>
            </a:r>
            <a:endParaRPr lang="es-PR" altLang="en-US" dirty="0"/>
          </a:p>
        </p:txBody>
      </p:sp>
      <p:sp>
        <p:nvSpPr>
          <p:cNvPr id="17411" name="2 Marcador de contenido">
            <a:extLst>
              <a:ext uri="{FF2B5EF4-FFF2-40B4-BE49-F238E27FC236}">
                <a16:creationId xmlns:a16="http://schemas.microsoft.com/office/drawing/2014/main" id="{5E82E176-A94E-6B4A-99E6-4F1AC001E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 altLang="en-US" sz="3600" dirty="0"/>
          </a:p>
          <a:p>
            <a:pPr eaLnBrk="1" hangingPunct="1"/>
            <a:endParaRPr lang="en-US" altLang="en-US" sz="3600" dirty="0"/>
          </a:p>
          <a:p>
            <a:pPr eaLnBrk="1" hangingPunct="1"/>
            <a:endParaRPr lang="en-US" altLang="en-US" sz="3600" dirty="0"/>
          </a:p>
          <a:p>
            <a:pPr marL="317500" indent="0" eaLnBrk="1" hangingPunct="1">
              <a:buNone/>
            </a:pPr>
            <a:r>
              <a:rPr lang="en-US" altLang="en-US" sz="2800" dirty="0"/>
              <a:t>Simple method with a single episode of marking animals and a second single episode of recapturing individuals</a:t>
            </a:r>
          </a:p>
          <a:p>
            <a:pPr eaLnBrk="1" hangingPunct="1"/>
            <a:r>
              <a:rPr lang="en-US" altLang="en-US" sz="2800" dirty="0"/>
              <a:t>Assumptions:</a:t>
            </a:r>
          </a:p>
          <a:p>
            <a:pPr lvl="1"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(1) Population is "closed", so N is constant.</a:t>
            </a:r>
          </a:p>
          <a:p>
            <a:pPr lvl="1"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(2) All animals have the same chance of getting caught</a:t>
            </a:r>
          </a:p>
          <a:p>
            <a:pPr lvl="1"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(3) Marking individuals does not affect catchability.</a:t>
            </a:r>
          </a:p>
          <a:p>
            <a:pPr lvl="1"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(4) Animals do not lose marks</a:t>
            </a:r>
          </a:p>
          <a:p>
            <a:pPr lvl="1"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(5) All marks are reported on discovery</a:t>
            </a:r>
          </a:p>
        </p:txBody>
      </p:sp>
    </p:spTree>
    <p:extLst>
      <p:ext uri="{BB962C8B-B14F-4D97-AF65-F5344CB8AC3E}">
        <p14:creationId xmlns:p14="http://schemas.microsoft.com/office/powerpoint/2010/main" val="2744878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3D87BC2-12FC-AE44-A0C8-3BA2A160E4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5360" y="541867"/>
            <a:ext cx="11054080" cy="16256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sz="5120" b="1" dirty="0">
                <a:ea typeface="+mj-ea"/>
              </a:rPr>
              <a:t>What makes a population closed?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3CD4E1D-4F3A-5D4D-A978-BE68EAF722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75360" y="2817707"/>
            <a:ext cx="10728960" cy="41181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413"/>
              <a:t>Dispersal barriers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413"/>
              <a:t>Philopatry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413"/>
              <a:t>Large surveyed area</a:t>
            </a:r>
          </a:p>
          <a:p>
            <a:pPr eaLnBrk="1" hangingPunct="1">
              <a:lnSpc>
                <a:spcPct val="90000"/>
              </a:lnSpc>
            </a:pPr>
            <a:endParaRPr lang="en-US" altLang="en-US" sz="3413"/>
          </a:p>
          <a:p>
            <a:pPr eaLnBrk="1" hangingPunct="1">
              <a:lnSpc>
                <a:spcPct val="90000"/>
              </a:lnSpc>
            </a:pPr>
            <a:r>
              <a:rPr lang="en-US" altLang="en-US" sz="3413"/>
              <a:t>Slow reproductive/death rate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413"/>
              <a:t>Short time between surveys</a:t>
            </a:r>
          </a:p>
          <a:p>
            <a:pPr eaLnBrk="1" hangingPunct="1">
              <a:lnSpc>
                <a:spcPct val="90000"/>
              </a:lnSpc>
            </a:pPr>
            <a:endParaRPr lang="en-US" altLang="en-US" sz="3413"/>
          </a:p>
        </p:txBody>
      </p:sp>
    </p:spTree>
    <p:extLst>
      <p:ext uri="{BB962C8B-B14F-4D97-AF65-F5344CB8AC3E}">
        <p14:creationId xmlns:p14="http://schemas.microsoft.com/office/powerpoint/2010/main" val="159045238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1 Título">
            <a:extLst>
              <a:ext uri="{FF2B5EF4-FFF2-40B4-BE49-F238E27FC236}">
                <a16:creationId xmlns:a16="http://schemas.microsoft.com/office/drawing/2014/main" id="{1AE44402-3ABB-8841-AFB2-42D5A456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Equation</a:t>
            </a:r>
            <a:endParaRPr lang="es-PR" altLang="en-US"/>
          </a:p>
        </p:txBody>
      </p:sp>
      <p:sp>
        <p:nvSpPr>
          <p:cNvPr id="19459" name="2 Marcador de contenido">
            <a:extLst>
              <a:ext uri="{FF2B5EF4-FFF2-40B4-BE49-F238E27FC236}">
                <a16:creationId xmlns:a16="http://schemas.microsoft.com/office/drawing/2014/main" id="{EA042C0E-21A7-EC46-8484-B4818A63E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2059094"/>
            <a:ext cx="11704320" cy="6436925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 i="1"/>
              <a:t>N</a:t>
            </a:r>
            <a:r>
              <a:rPr lang="en-US" altLang="en-US"/>
              <a:t> = Population size </a:t>
            </a:r>
          </a:p>
          <a:p>
            <a:pPr eaLnBrk="1" hangingPunct="1"/>
            <a:r>
              <a:rPr lang="en-US" altLang="en-US" i="1"/>
              <a:t>M</a:t>
            </a:r>
            <a:r>
              <a:rPr lang="en-US" altLang="en-US"/>
              <a:t> = Total captured and marked on first visit </a:t>
            </a:r>
          </a:p>
          <a:p>
            <a:pPr eaLnBrk="1" hangingPunct="1"/>
            <a:r>
              <a:rPr lang="en-US" altLang="en-US" i="1"/>
              <a:t>C</a:t>
            </a:r>
            <a:r>
              <a:rPr lang="en-US" altLang="en-US"/>
              <a:t> = Number captured on the second visit </a:t>
            </a:r>
          </a:p>
          <a:p>
            <a:pPr eaLnBrk="1" hangingPunct="1"/>
            <a:r>
              <a:rPr lang="en-US" altLang="en-US" i="1"/>
              <a:t>R</a:t>
            </a:r>
            <a:r>
              <a:rPr lang="en-US" altLang="en-US"/>
              <a:t> = Number recaptured </a:t>
            </a:r>
          </a:p>
        </p:txBody>
      </p:sp>
      <p:pic>
        <p:nvPicPr>
          <p:cNvPr id="19460" name="Picture 2" descr="N = \frac{MC}{R},">
            <a:extLst>
              <a:ext uri="{FF2B5EF4-FFF2-40B4-BE49-F238E27FC236}">
                <a16:creationId xmlns:a16="http://schemas.microsoft.com/office/drawing/2014/main" id="{7E9949BE-93BA-744E-9D70-77CF1DB71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059093"/>
            <a:ext cx="2790613" cy="130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2" descr="N = \frac{(M+1)(C+1)}{R+1} - 1,">
            <a:extLst>
              <a:ext uri="{FF2B5EF4-FFF2-40B4-BE49-F238E27FC236}">
                <a16:creationId xmlns:a16="http://schemas.microsoft.com/office/drawing/2014/main" id="{9D97A368-5101-B242-B422-BBB871209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693" y="7694507"/>
            <a:ext cx="5933440" cy="119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026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Elipse">
            <a:extLst>
              <a:ext uri="{FF2B5EF4-FFF2-40B4-BE49-F238E27FC236}">
                <a16:creationId xmlns:a16="http://schemas.microsoft.com/office/drawing/2014/main" id="{1B3590FB-2A1B-D240-9760-028F079DC309}"/>
              </a:ext>
            </a:extLst>
          </p:cNvPr>
          <p:cNvSpPr/>
          <p:nvPr/>
        </p:nvSpPr>
        <p:spPr>
          <a:xfrm>
            <a:off x="7586133" y="2716108"/>
            <a:ext cx="4551680" cy="433493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6" name="5 Elipse">
            <a:extLst>
              <a:ext uri="{FF2B5EF4-FFF2-40B4-BE49-F238E27FC236}">
                <a16:creationId xmlns:a16="http://schemas.microsoft.com/office/drawing/2014/main" id="{B5A5B5FD-8933-CB40-85C2-0D79EE5654C0}"/>
              </a:ext>
            </a:extLst>
          </p:cNvPr>
          <p:cNvSpPr/>
          <p:nvPr/>
        </p:nvSpPr>
        <p:spPr>
          <a:xfrm>
            <a:off x="9861973" y="4775201"/>
            <a:ext cx="325120" cy="325120"/>
          </a:xfrm>
          <a:prstGeom prst="ellipse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7" name="6 Elipse">
            <a:extLst>
              <a:ext uri="{FF2B5EF4-FFF2-40B4-BE49-F238E27FC236}">
                <a16:creationId xmlns:a16="http://schemas.microsoft.com/office/drawing/2014/main" id="{2630B57C-570A-7E4D-8A30-4D03FB7FB1FA}"/>
              </a:ext>
            </a:extLst>
          </p:cNvPr>
          <p:cNvSpPr/>
          <p:nvPr/>
        </p:nvSpPr>
        <p:spPr>
          <a:xfrm>
            <a:off x="9211733" y="5208694"/>
            <a:ext cx="325120" cy="325120"/>
          </a:xfrm>
          <a:prstGeom prst="ellipse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8" name="7 Elipse">
            <a:extLst>
              <a:ext uri="{FF2B5EF4-FFF2-40B4-BE49-F238E27FC236}">
                <a16:creationId xmlns:a16="http://schemas.microsoft.com/office/drawing/2014/main" id="{68E559D7-38BD-8C43-BCE0-E05E9B3EE776}"/>
              </a:ext>
            </a:extLst>
          </p:cNvPr>
          <p:cNvSpPr/>
          <p:nvPr/>
        </p:nvSpPr>
        <p:spPr>
          <a:xfrm>
            <a:off x="10512213" y="3908214"/>
            <a:ext cx="325120" cy="325120"/>
          </a:xfrm>
          <a:prstGeom prst="ellipse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9" name="8 Elipse">
            <a:extLst>
              <a:ext uri="{FF2B5EF4-FFF2-40B4-BE49-F238E27FC236}">
                <a16:creationId xmlns:a16="http://schemas.microsoft.com/office/drawing/2014/main" id="{AA439367-C8BF-7043-B4BE-D162066918F5}"/>
              </a:ext>
            </a:extLst>
          </p:cNvPr>
          <p:cNvSpPr/>
          <p:nvPr/>
        </p:nvSpPr>
        <p:spPr>
          <a:xfrm>
            <a:off x="11379200" y="5425441"/>
            <a:ext cx="325120" cy="325120"/>
          </a:xfrm>
          <a:prstGeom prst="ellipse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10" name="9 Elipse">
            <a:extLst>
              <a:ext uri="{FF2B5EF4-FFF2-40B4-BE49-F238E27FC236}">
                <a16:creationId xmlns:a16="http://schemas.microsoft.com/office/drawing/2014/main" id="{B81EA24E-A009-2C49-AF39-8969F2BCBDFD}"/>
              </a:ext>
            </a:extLst>
          </p:cNvPr>
          <p:cNvSpPr/>
          <p:nvPr/>
        </p:nvSpPr>
        <p:spPr>
          <a:xfrm>
            <a:off x="9753600" y="5208694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11" name="10 Elipse">
            <a:extLst>
              <a:ext uri="{FF2B5EF4-FFF2-40B4-BE49-F238E27FC236}">
                <a16:creationId xmlns:a16="http://schemas.microsoft.com/office/drawing/2014/main" id="{A1617C36-4CB0-F844-A8A3-8F43A67E8B77}"/>
              </a:ext>
            </a:extLst>
          </p:cNvPr>
          <p:cNvSpPr/>
          <p:nvPr/>
        </p:nvSpPr>
        <p:spPr>
          <a:xfrm>
            <a:off x="9428480" y="5642187"/>
            <a:ext cx="325120" cy="325120"/>
          </a:xfrm>
          <a:prstGeom prst="ellipse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12" name="11 Elipse">
            <a:extLst>
              <a:ext uri="{FF2B5EF4-FFF2-40B4-BE49-F238E27FC236}">
                <a16:creationId xmlns:a16="http://schemas.microsoft.com/office/drawing/2014/main" id="{806B7BCA-D354-4345-A134-E2B0ECFD4FF7}"/>
              </a:ext>
            </a:extLst>
          </p:cNvPr>
          <p:cNvSpPr/>
          <p:nvPr/>
        </p:nvSpPr>
        <p:spPr>
          <a:xfrm>
            <a:off x="9861973" y="3257974"/>
            <a:ext cx="325120" cy="325120"/>
          </a:xfrm>
          <a:prstGeom prst="ellipse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13" name="12 Elipse">
            <a:extLst>
              <a:ext uri="{FF2B5EF4-FFF2-40B4-BE49-F238E27FC236}">
                <a16:creationId xmlns:a16="http://schemas.microsoft.com/office/drawing/2014/main" id="{6F46DAF3-5EFF-1B45-BF74-9E569A236F7C}"/>
              </a:ext>
            </a:extLst>
          </p:cNvPr>
          <p:cNvSpPr/>
          <p:nvPr/>
        </p:nvSpPr>
        <p:spPr>
          <a:xfrm>
            <a:off x="8669867" y="3908214"/>
            <a:ext cx="325120" cy="325120"/>
          </a:xfrm>
          <a:prstGeom prst="ellipse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14" name="13 Elipse">
            <a:extLst>
              <a:ext uri="{FF2B5EF4-FFF2-40B4-BE49-F238E27FC236}">
                <a16:creationId xmlns:a16="http://schemas.microsoft.com/office/drawing/2014/main" id="{A8A29ED3-98B9-0941-83F1-AD4487505CDF}"/>
              </a:ext>
            </a:extLst>
          </p:cNvPr>
          <p:cNvSpPr/>
          <p:nvPr/>
        </p:nvSpPr>
        <p:spPr>
          <a:xfrm>
            <a:off x="10945707" y="5858934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15" name="14 Elipse">
            <a:extLst>
              <a:ext uri="{FF2B5EF4-FFF2-40B4-BE49-F238E27FC236}">
                <a16:creationId xmlns:a16="http://schemas.microsoft.com/office/drawing/2014/main" id="{828FD6BD-20F9-714E-BDFF-269CD9C6D294}"/>
              </a:ext>
            </a:extLst>
          </p:cNvPr>
          <p:cNvSpPr/>
          <p:nvPr/>
        </p:nvSpPr>
        <p:spPr>
          <a:xfrm>
            <a:off x="11270827" y="4558454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16" name="15 Elipse">
            <a:extLst>
              <a:ext uri="{FF2B5EF4-FFF2-40B4-BE49-F238E27FC236}">
                <a16:creationId xmlns:a16="http://schemas.microsoft.com/office/drawing/2014/main" id="{F3058D31-AAC9-304F-8799-4109A02A307B}"/>
              </a:ext>
            </a:extLst>
          </p:cNvPr>
          <p:cNvSpPr/>
          <p:nvPr/>
        </p:nvSpPr>
        <p:spPr>
          <a:xfrm>
            <a:off x="7802880" y="4666827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17" name="16 Elipse">
            <a:extLst>
              <a:ext uri="{FF2B5EF4-FFF2-40B4-BE49-F238E27FC236}">
                <a16:creationId xmlns:a16="http://schemas.microsoft.com/office/drawing/2014/main" id="{D42F736F-F3D1-0F4E-8893-E7F4BD8D24CC}"/>
              </a:ext>
            </a:extLst>
          </p:cNvPr>
          <p:cNvSpPr/>
          <p:nvPr/>
        </p:nvSpPr>
        <p:spPr>
          <a:xfrm>
            <a:off x="8669867" y="5750561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18" name="17 Elipse">
            <a:extLst>
              <a:ext uri="{FF2B5EF4-FFF2-40B4-BE49-F238E27FC236}">
                <a16:creationId xmlns:a16="http://schemas.microsoft.com/office/drawing/2014/main" id="{5EC4D6F8-35B2-8B46-BC41-0A1C8A9CB64F}"/>
              </a:ext>
            </a:extLst>
          </p:cNvPr>
          <p:cNvSpPr/>
          <p:nvPr/>
        </p:nvSpPr>
        <p:spPr>
          <a:xfrm>
            <a:off x="8994987" y="4666827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19" name="18 Elipse">
            <a:extLst>
              <a:ext uri="{FF2B5EF4-FFF2-40B4-BE49-F238E27FC236}">
                <a16:creationId xmlns:a16="http://schemas.microsoft.com/office/drawing/2014/main" id="{4C38720E-0700-7C43-BD45-5F47A0A6E693}"/>
              </a:ext>
            </a:extLst>
          </p:cNvPr>
          <p:cNvSpPr/>
          <p:nvPr/>
        </p:nvSpPr>
        <p:spPr>
          <a:xfrm>
            <a:off x="9211733" y="3366347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20" name="19 Elipse">
            <a:extLst>
              <a:ext uri="{FF2B5EF4-FFF2-40B4-BE49-F238E27FC236}">
                <a16:creationId xmlns:a16="http://schemas.microsoft.com/office/drawing/2014/main" id="{0C1A6C33-C4D4-7F49-BB2F-FE3AE846F4CC}"/>
              </a:ext>
            </a:extLst>
          </p:cNvPr>
          <p:cNvSpPr/>
          <p:nvPr/>
        </p:nvSpPr>
        <p:spPr>
          <a:xfrm>
            <a:off x="11054080" y="5100321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21" name="20 Elipse">
            <a:extLst>
              <a:ext uri="{FF2B5EF4-FFF2-40B4-BE49-F238E27FC236}">
                <a16:creationId xmlns:a16="http://schemas.microsoft.com/office/drawing/2014/main" id="{80375227-F722-8042-AB46-7BC31FD87A29}"/>
              </a:ext>
            </a:extLst>
          </p:cNvPr>
          <p:cNvSpPr/>
          <p:nvPr/>
        </p:nvSpPr>
        <p:spPr>
          <a:xfrm>
            <a:off x="10620587" y="3366347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22" name="21 Elipse">
            <a:extLst>
              <a:ext uri="{FF2B5EF4-FFF2-40B4-BE49-F238E27FC236}">
                <a16:creationId xmlns:a16="http://schemas.microsoft.com/office/drawing/2014/main" id="{1F38C342-4BA5-5643-AB1F-05A25EA79D88}"/>
              </a:ext>
            </a:extLst>
          </p:cNvPr>
          <p:cNvSpPr/>
          <p:nvPr/>
        </p:nvSpPr>
        <p:spPr>
          <a:xfrm>
            <a:off x="9753600" y="3908214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23" name="22 Elipse">
            <a:extLst>
              <a:ext uri="{FF2B5EF4-FFF2-40B4-BE49-F238E27FC236}">
                <a16:creationId xmlns:a16="http://schemas.microsoft.com/office/drawing/2014/main" id="{42C57837-5543-A145-80BD-1E51C6527E99}"/>
              </a:ext>
            </a:extLst>
          </p:cNvPr>
          <p:cNvSpPr/>
          <p:nvPr/>
        </p:nvSpPr>
        <p:spPr>
          <a:xfrm>
            <a:off x="9970347" y="5635413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24" name="23 Elipse">
            <a:extLst>
              <a:ext uri="{FF2B5EF4-FFF2-40B4-BE49-F238E27FC236}">
                <a16:creationId xmlns:a16="http://schemas.microsoft.com/office/drawing/2014/main" id="{8789475D-2911-6F46-9244-BD81E6361D80}"/>
              </a:ext>
            </a:extLst>
          </p:cNvPr>
          <p:cNvSpPr/>
          <p:nvPr/>
        </p:nvSpPr>
        <p:spPr>
          <a:xfrm>
            <a:off x="8669867" y="5100321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25" name="24 Elipse">
            <a:extLst>
              <a:ext uri="{FF2B5EF4-FFF2-40B4-BE49-F238E27FC236}">
                <a16:creationId xmlns:a16="http://schemas.microsoft.com/office/drawing/2014/main" id="{C0BBD462-5CDD-1E46-8BE6-32253317F002}"/>
              </a:ext>
            </a:extLst>
          </p:cNvPr>
          <p:cNvSpPr/>
          <p:nvPr/>
        </p:nvSpPr>
        <p:spPr>
          <a:xfrm>
            <a:off x="8128000" y="4016587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26" name="25 CuadroTexto">
            <a:extLst>
              <a:ext uri="{FF2B5EF4-FFF2-40B4-BE49-F238E27FC236}">
                <a16:creationId xmlns:a16="http://schemas.microsoft.com/office/drawing/2014/main" id="{58D2D38C-FB98-8D45-990E-576077CA1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0294" y="5425441"/>
            <a:ext cx="2384213" cy="61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PR" altLang="en-US" sz="3413">
                <a:latin typeface="Calibri" panose="020F0502020204030204" pitchFamily="34" charset="0"/>
              </a:rPr>
              <a:t>Survey </a:t>
            </a:r>
            <a:r>
              <a:rPr lang="es-PR" altLang="en-US" sz="3413" b="1"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27" name="26 CuadroTexto">
            <a:extLst>
              <a:ext uri="{FF2B5EF4-FFF2-40B4-BE49-F238E27FC236}">
                <a16:creationId xmlns:a16="http://schemas.microsoft.com/office/drawing/2014/main" id="{4B2FAEB8-48AA-4545-BE4B-942220EF1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3547" y="433494"/>
            <a:ext cx="2384213" cy="61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PR" altLang="en-US" sz="3413">
                <a:latin typeface="Calibri" panose="020F0502020204030204" pitchFamily="34" charset="0"/>
              </a:rPr>
              <a:t>Survey </a:t>
            </a:r>
            <a:r>
              <a:rPr lang="es-PR" altLang="en-US" sz="3413" b="1"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8" name="27 Elipse">
            <a:extLst>
              <a:ext uri="{FF2B5EF4-FFF2-40B4-BE49-F238E27FC236}">
                <a16:creationId xmlns:a16="http://schemas.microsoft.com/office/drawing/2014/main" id="{D872047B-4177-7043-8E05-E152633DDAD7}"/>
              </a:ext>
            </a:extLst>
          </p:cNvPr>
          <p:cNvSpPr/>
          <p:nvPr/>
        </p:nvSpPr>
        <p:spPr>
          <a:xfrm>
            <a:off x="541867" y="2824481"/>
            <a:ext cx="4551680" cy="433493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33" name="32 Elipse">
            <a:extLst>
              <a:ext uri="{FF2B5EF4-FFF2-40B4-BE49-F238E27FC236}">
                <a16:creationId xmlns:a16="http://schemas.microsoft.com/office/drawing/2014/main" id="{CD5B2526-FA54-1D43-B41B-620BF1D270F8}"/>
              </a:ext>
            </a:extLst>
          </p:cNvPr>
          <p:cNvSpPr/>
          <p:nvPr/>
        </p:nvSpPr>
        <p:spPr>
          <a:xfrm>
            <a:off x="2709333" y="5533814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37" name="36 Elipse">
            <a:extLst>
              <a:ext uri="{FF2B5EF4-FFF2-40B4-BE49-F238E27FC236}">
                <a16:creationId xmlns:a16="http://schemas.microsoft.com/office/drawing/2014/main" id="{93100185-DA39-344B-85B1-72B96FB2BF57}"/>
              </a:ext>
            </a:extLst>
          </p:cNvPr>
          <p:cNvSpPr/>
          <p:nvPr/>
        </p:nvSpPr>
        <p:spPr>
          <a:xfrm>
            <a:off x="3359573" y="5642187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38" name="37 Elipse">
            <a:extLst>
              <a:ext uri="{FF2B5EF4-FFF2-40B4-BE49-F238E27FC236}">
                <a16:creationId xmlns:a16="http://schemas.microsoft.com/office/drawing/2014/main" id="{728BCF92-49DA-BA4B-A86E-96734CC2F921}"/>
              </a:ext>
            </a:extLst>
          </p:cNvPr>
          <p:cNvSpPr/>
          <p:nvPr/>
        </p:nvSpPr>
        <p:spPr>
          <a:xfrm>
            <a:off x="4226560" y="4666827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39" name="38 Elipse">
            <a:extLst>
              <a:ext uri="{FF2B5EF4-FFF2-40B4-BE49-F238E27FC236}">
                <a16:creationId xmlns:a16="http://schemas.microsoft.com/office/drawing/2014/main" id="{8C0478C1-79A9-2B49-B669-08981B057331}"/>
              </a:ext>
            </a:extLst>
          </p:cNvPr>
          <p:cNvSpPr/>
          <p:nvPr/>
        </p:nvSpPr>
        <p:spPr>
          <a:xfrm>
            <a:off x="1083733" y="4775201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40" name="39 Elipse">
            <a:extLst>
              <a:ext uri="{FF2B5EF4-FFF2-40B4-BE49-F238E27FC236}">
                <a16:creationId xmlns:a16="http://schemas.microsoft.com/office/drawing/2014/main" id="{66BFF10C-C1FC-2E43-8F7D-1168661C0D98}"/>
              </a:ext>
            </a:extLst>
          </p:cNvPr>
          <p:cNvSpPr/>
          <p:nvPr/>
        </p:nvSpPr>
        <p:spPr>
          <a:xfrm>
            <a:off x="1842347" y="6075681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41" name="40 Elipse">
            <a:extLst>
              <a:ext uri="{FF2B5EF4-FFF2-40B4-BE49-F238E27FC236}">
                <a16:creationId xmlns:a16="http://schemas.microsoft.com/office/drawing/2014/main" id="{EC307BF4-CDBD-614C-BA15-B3BDC3753BFB}"/>
              </a:ext>
            </a:extLst>
          </p:cNvPr>
          <p:cNvSpPr/>
          <p:nvPr/>
        </p:nvSpPr>
        <p:spPr>
          <a:xfrm>
            <a:off x="2167467" y="4775201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42" name="41 Elipse">
            <a:extLst>
              <a:ext uri="{FF2B5EF4-FFF2-40B4-BE49-F238E27FC236}">
                <a16:creationId xmlns:a16="http://schemas.microsoft.com/office/drawing/2014/main" id="{E555EA28-E30B-194B-AB46-86921421D42A}"/>
              </a:ext>
            </a:extLst>
          </p:cNvPr>
          <p:cNvSpPr/>
          <p:nvPr/>
        </p:nvSpPr>
        <p:spPr>
          <a:xfrm>
            <a:off x="2167467" y="3474721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43" name="42 Elipse">
            <a:extLst>
              <a:ext uri="{FF2B5EF4-FFF2-40B4-BE49-F238E27FC236}">
                <a16:creationId xmlns:a16="http://schemas.microsoft.com/office/drawing/2014/main" id="{7301AB58-7591-244C-9F1C-CEFE237A6119}"/>
              </a:ext>
            </a:extLst>
          </p:cNvPr>
          <p:cNvSpPr/>
          <p:nvPr/>
        </p:nvSpPr>
        <p:spPr>
          <a:xfrm>
            <a:off x="4009813" y="5208694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44" name="43 Elipse">
            <a:extLst>
              <a:ext uri="{FF2B5EF4-FFF2-40B4-BE49-F238E27FC236}">
                <a16:creationId xmlns:a16="http://schemas.microsoft.com/office/drawing/2014/main" id="{4F2EF6C9-476E-3649-9FE2-3C4D3F971DE4}"/>
              </a:ext>
            </a:extLst>
          </p:cNvPr>
          <p:cNvSpPr/>
          <p:nvPr/>
        </p:nvSpPr>
        <p:spPr>
          <a:xfrm>
            <a:off x="3576320" y="3474721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45" name="44 Elipse">
            <a:extLst>
              <a:ext uri="{FF2B5EF4-FFF2-40B4-BE49-F238E27FC236}">
                <a16:creationId xmlns:a16="http://schemas.microsoft.com/office/drawing/2014/main" id="{4F1389FB-40E4-3245-A0A3-6F0373B7375C}"/>
              </a:ext>
            </a:extLst>
          </p:cNvPr>
          <p:cNvSpPr/>
          <p:nvPr/>
        </p:nvSpPr>
        <p:spPr>
          <a:xfrm>
            <a:off x="2709333" y="4016587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46" name="45 Elipse">
            <a:extLst>
              <a:ext uri="{FF2B5EF4-FFF2-40B4-BE49-F238E27FC236}">
                <a16:creationId xmlns:a16="http://schemas.microsoft.com/office/drawing/2014/main" id="{8F0545F9-EB3D-5C49-AA7B-19DAE620E5D1}"/>
              </a:ext>
            </a:extLst>
          </p:cNvPr>
          <p:cNvSpPr/>
          <p:nvPr/>
        </p:nvSpPr>
        <p:spPr>
          <a:xfrm>
            <a:off x="3359573" y="5100321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47" name="46 Elipse">
            <a:extLst>
              <a:ext uri="{FF2B5EF4-FFF2-40B4-BE49-F238E27FC236}">
                <a16:creationId xmlns:a16="http://schemas.microsoft.com/office/drawing/2014/main" id="{B777022B-1180-0F4E-AEC6-9AD7B53E111C}"/>
              </a:ext>
            </a:extLst>
          </p:cNvPr>
          <p:cNvSpPr/>
          <p:nvPr/>
        </p:nvSpPr>
        <p:spPr>
          <a:xfrm>
            <a:off x="1300480" y="5642187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48" name="47 Elipse">
            <a:extLst>
              <a:ext uri="{FF2B5EF4-FFF2-40B4-BE49-F238E27FC236}">
                <a16:creationId xmlns:a16="http://schemas.microsoft.com/office/drawing/2014/main" id="{940E7034-6881-FD4F-A6DB-892C9F1BE2B5}"/>
              </a:ext>
            </a:extLst>
          </p:cNvPr>
          <p:cNvSpPr/>
          <p:nvPr/>
        </p:nvSpPr>
        <p:spPr>
          <a:xfrm>
            <a:off x="1083733" y="4124961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70" name="69 Elipse">
            <a:extLst>
              <a:ext uri="{FF2B5EF4-FFF2-40B4-BE49-F238E27FC236}">
                <a16:creationId xmlns:a16="http://schemas.microsoft.com/office/drawing/2014/main" id="{CFB46E3F-05D2-A84B-B5FB-CDEF65577BC6}"/>
              </a:ext>
            </a:extLst>
          </p:cNvPr>
          <p:cNvSpPr/>
          <p:nvPr/>
        </p:nvSpPr>
        <p:spPr>
          <a:xfrm>
            <a:off x="1733973" y="4016587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71" name="70 Elipse">
            <a:extLst>
              <a:ext uri="{FF2B5EF4-FFF2-40B4-BE49-F238E27FC236}">
                <a16:creationId xmlns:a16="http://schemas.microsoft.com/office/drawing/2014/main" id="{8CDD713C-438C-6545-8706-1BA5FF3E84B9}"/>
              </a:ext>
            </a:extLst>
          </p:cNvPr>
          <p:cNvSpPr/>
          <p:nvPr/>
        </p:nvSpPr>
        <p:spPr>
          <a:xfrm>
            <a:off x="2817707" y="3474721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72" name="71 Elipse">
            <a:extLst>
              <a:ext uri="{FF2B5EF4-FFF2-40B4-BE49-F238E27FC236}">
                <a16:creationId xmlns:a16="http://schemas.microsoft.com/office/drawing/2014/main" id="{9E448C6B-1E4A-A64D-830C-23AB7AC268CC}"/>
              </a:ext>
            </a:extLst>
          </p:cNvPr>
          <p:cNvSpPr/>
          <p:nvPr/>
        </p:nvSpPr>
        <p:spPr>
          <a:xfrm>
            <a:off x="3467947" y="4016587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73" name="72 Elipse">
            <a:extLst>
              <a:ext uri="{FF2B5EF4-FFF2-40B4-BE49-F238E27FC236}">
                <a16:creationId xmlns:a16="http://schemas.microsoft.com/office/drawing/2014/main" id="{AF0ECC20-2258-D64B-A2F3-C07D20921842}"/>
              </a:ext>
            </a:extLst>
          </p:cNvPr>
          <p:cNvSpPr/>
          <p:nvPr/>
        </p:nvSpPr>
        <p:spPr>
          <a:xfrm>
            <a:off x="2926080" y="4558454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74" name="73 Elipse">
            <a:extLst>
              <a:ext uri="{FF2B5EF4-FFF2-40B4-BE49-F238E27FC236}">
                <a16:creationId xmlns:a16="http://schemas.microsoft.com/office/drawing/2014/main" id="{8CFC1161-A3BE-074D-A22F-31CB384B6AAF}"/>
              </a:ext>
            </a:extLst>
          </p:cNvPr>
          <p:cNvSpPr/>
          <p:nvPr/>
        </p:nvSpPr>
        <p:spPr>
          <a:xfrm>
            <a:off x="1842347" y="5425441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75" name="74 Elipse">
            <a:extLst>
              <a:ext uri="{FF2B5EF4-FFF2-40B4-BE49-F238E27FC236}">
                <a16:creationId xmlns:a16="http://schemas.microsoft.com/office/drawing/2014/main" id="{16528851-3198-E443-90C8-65F959F52F58}"/>
              </a:ext>
            </a:extLst>
          </p:cNvPr>
          <p:cNvSpPr/>
          <p:nvPr/>
        </p:nvSpPr>
        <p:spPr>
          <a:xfrm>
            <a:off x="2817707" y="6292427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76" name="75 Elipse">
            <a:extLst>
              <a:ext uri="{FF2B5EF4-FFF2-40B4-BE49-F238E27FC236}">
                <a16:creationId xmlns:a16="http://schemas.microsoft.com/office/drawing/2014/main" id="{754D3534-8E10-B941-A6E8-9DFD8406184D}"/>
              </a:ext>
            </a:extLst>
          </p:cNvPr>
          <p:cNvSpPr/>
          <p:nvPr/>
        </p:nvSpPr>
        <p:spPr>
          <a:xfrm>
            <a:off x="4118187" y="5642187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77" name="76 Flecha derecha">
            <a:extLst>
              <a:ext uri="{FF2B5EF4-FFF2-40B4-BE49-F238E27FC236}">
                <a16:creationId xmlns:a16="http://schemas.microsoft.com/office/drawing/2014/main" id="{351E1732-6AFE-D442-9CD3-53E87C9B14EF}"/>
              </a:ext>
            </a:extLst>
          </p:cNvPr>
          <p:cNvSpPr/>
          <p:nvPr/>
        </p:nvSpPr>
        <p:spPr>
          <a:xfrm>
            <a:off x="5418667" y="4666827"/>
            <a:ext cx="1733973" cy="541867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78" name="77 Rectángulo">
            <a:extLst>
              <a:ext uri="{FF2B5EF4-FFF2-40B4-BE49-F238E27FC236}">
                <a16:creationId xmlns:a16="http://schemas.microsoft.com/office/drawing/2014/main" id="{CB6B6923-FBBF-114B-8E8D-125A054F28D9}"/>
              </a:ext>
            </a:extLst>
          </p:cNvPr>
          <p:cNvSpPr/>
          <p:nvPr/>
        </p:nvSpPr>
        <p:spPr>
          <a:xfrm>
            <a:off x="2600960" y="4450081"/>
            <a:ext cx="2059093" cy="1733973"/>
          </a:xfrm>
          <a:prstGeom prst="rect">
            <a:avLst/>
          </a:prstGeom>
          <a:noFill/>
          <a:ln w="63500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cxnSp>
        <p:nvCxnSpPr>
          <p:cNvPr id="80" name="79 Conector recto de flecha">
            <a:extLst>
              <a:ext uri="{FF2B5EF4-FFF2-40B4-BE49-F238E27FC236}">
                <a16:creationId xmlns:a16="http://schemas.microsoft.com/office/drawing/2014/main" id="{209F6648-95B6-D342-8397-E45C8F175EAB}"/>
              </a:ext>
            </a:extLst>
          </p:cNvPr>
          <p:cNvCxnSpPr>
            <a:stCxn id="78" idx="0"/>
          </p:cNvCxnSpPr>
          <p:nvPr/>
        </p:nvCxnSpPr>
        <p:spPr>
          <a:xfrm rot="5400000" flipH="1" flipV="1">
            <a:off x="3332480" y="3122507"/>
            <a:ext cx="1625600" cy="1029547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87 Rectángulo">
            <a:extLst>
              <a:ext uri="{FF2B5EF4-FFF2-40B4-BE49-F238E27FC236}">
                <a16:creationId xmlns:a16="http://schemas.microsoft.com/office/drawing/2014/main" id="{EAA7EE8C-D128-6E42-9CFF-0DBB7D27895E}"/>
              </a:ext>
            </a:extLst>
          </p:cNvPr>
          <p:cNvSpPr/>
          <p:nvPr/>
        </p:nvSpPr>
        <p:spPr>
          <a:xfrm>
            <a:off x="4985174" y="1198881"/>
            <a:ext cx="2059093" cy="1733973"/>
          </a:xfrm>
          <a:prstGeom prst="rect">
            <a:avLst/>
          </a:prstGeom>
          <a:noFill/>
          <a:ln w="63500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89" name="88 Elipse">
            <a:extLst>
              <a:ext uri="{FF2B5EF4-FFF2-40B4-BE49-F238E27FC236}">
                <a16:creationId xmlns:a16="http://schemas.microsoft.com/office/drawing/2014/main" id="{FA76EB1A-A411-C042-B60B-FA6DE9562608}"/>
              </a:ext>
            </a:extLst>
          </p:cNvPr>
          <p:cNvSpPr/>
          <p:nvPr/>
        </p:nvSpPr>
        <p:spPr>
          <a:xfrm>
            <a:off x="5201920" y="1415627"/>
            <a:ext cx="325120" cy="325120"/>
          </a:xfrm>
          <a:prstGeom prst="ellipse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90" name="89 Elipse">
            <a:extLst>
              <a:ext uri="{FF2B5EF4-FFF2-40B4-BE49-F238E27FC236}">
                <a16:creationId xmlns:a16="http://schemas.microsoft.com/office/drawing/2014/main" id="{10F9B984-3788-C248-A900-853DAEF54CC6}"/>
              </a:ext>
            </a:extLst>
          </p:cNvPr>
          <p:cNvSpPr/>
          <p:nvPr/>
        </p:nvSpPr>
        <p:spPr>
          <a:xfrm>
            <a:off x="5201920" y="2174241"/>
            <a:ext cx="325120" cy="325120"/>
          </a:xfrm>
          <a:prstGeom prst="ellipse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91" name="90 Elipse">
            <a:extLst>
              <a:ext uri="{FF2B5EF4-FFF2-40B4-BE49-F238E27FC236}">
                <a16:creationId xmlns:a16="http://schemas.microsoft.com/office/drawing/2014/main" id="{341F94F7-3BC4-0A49-A7D1-A23E0B61E7B4}"/>
              </a:ext>
            </a:extLst>
          </p:cNvPr>
          <p:cNvSpPr/>
          <p:nvPr/>
        </p:nvSpPr>
        <p:spPr>
          <a:xfrm>
            <a:off x="6068907" y="1415627"/>
            <a:ext cx="325120" cy="325120"/>
          </a:xfrm>
          <a:prstGeom prst="ellipse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92" name="91 Elipse">
            <a:extLst>
              <a:ext uri="{FF2B5EF4-FFF2-40B4-BE49-F238E27FC236}">
                <a16:creationId xmlns:a16="http://schemas.microsoft.com/office/drawing/2014/main" id="{6B48D55C-C3A2-EF47-942F-739AA297C45B}"/>
              </a:ext>
            </a:extLst>
          </p:cNvPr>
          <p:cNvSpPr/>
          <p:nvPr/>
        </p:nvSpPr>
        <p:spPr>
          <a:xfrm>
            <a:off x="5635413" y="1740747"/>
            <a:ext cx="325120" cy="325120"/>
          </a:xfrm>
          <a:prstGeom prst="ellipse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93" name="92 Elipse">
            <a:extLst>
              <a:ext uri="{FF2B5EF4-FFF2-40B4-BE49-F238E27FC236}">
                <a16:creationId xmlns:a16="http://schemas.microsoft.com/office/drawing/2014/main" id="{41EA583B-A5F7-B04B-A819-C987A4210325}"/>
              </a:ext>
            </a:extLst>
          </p:cNvPr>
          <p:cNvSpPr/>
          <p:nvPr/>
        </p:nvSpPr>
        <p:spPr>
          <a:xfrm>
            <a:off x="5743787" y="2282614"/>
            <a:ext cx="325120" cy="325120"/>
          </a:xfrm>
          <a:prstGeom prst="ellipse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94" name="93 Elipse">
            <a:extLst>
              <a:ext uri="{FF2B5EF4-FFF2-40B4-BE49-F238E27FC236}">
                <a16:creationId xmlns:a16="http://schemas.microsoft.com/office/drawing/2014/main" id="{F3D510B7-0D7A-D74C-A56C-AFE9E360A893}"/>
              </a:ext>
            </a:extLst>
          </p:cNvPr>
          <p:cNvSpPr/>
          <p:nvPr/>
        </p:nvSpPr>
        <p:spPr>
          <a:xfrm>
            <a:off x="6394027" y="2282614"/>
            <a:ext cx="325120" cy="325120"/>
          </a:xfrm>
          <a:prstGeom prst="ellipse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95" name="94 Elipse">
            <a:extLst>
              <a:ext uri="{FF2B5EF4-FFF2-40B4-BE49-F238E27FC236}">
                <a16:creationId xmlns:a16="http://schemas.microsoft.com/office/drawing/2014/main" id="{A719CA03-15D1-3443-B48B-3C70EEAC3FE9}"/>
              </a:ext>
            </a:extLst>
          </p:cNvPr>
          <p:cNvSpPr/>
          <p:nvPr/>
        </p:nvSpPr>
        <p:spPr>
          <a:xfrm>
            <a:off x="6610773" y="1632374"/>
            <a:ext cx="325120" cy="325120"/>
          </a:xfrm>
          <a:prstGeom prst="ellipse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cxnSp>
        <p:nvCxnSpPr>
          <p:cNvPr id="98" name="97 Conector recto de flecha">
            <a:extLst>
              <a:ext uri="{FF2B5EF4-FFF2-40B4-BE49-F238E27FC236}">
                <a16:creationId xmlns:a16="http://schemas.microsoft.com/office/drawing/2014/main" id="{DE3FB23A-AE0F-4F4B-9442-70A0661415B0}"/>
              </a:ext>
            </a:extLst>
          </p:cNvPr>
          <p:cNvCxnSpPr/>
          <p:nvPr/>
        </p:nvCxnSpPr>
        <p:spPr>
          <a:xfrm>
            <a:off x="7261013" y="2716108"/>
            <a:ext cx="1625600" cy="1083733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103 CuadroTexto">
            <a:extLst>
              <a:ext uri="{FF2B5EF4-FFF2-40B4-BE49-F238E27FC236}">
                <a16:creationId xmlns:a16="http://schemas.microsoft.com/office/drawing/2014/main" id="{29A72DBF-2827-404E-938E-8D991BF27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0293" y="3251201"/>
            <a:ext cx="1192107" cy="61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PR" altLang="en-US" sz="3413" b="1">
                <a:latin typeface="Calibri" panose="020F0502020204030204" pitchFamily="34" charset="0"/>
              </a:rPr>
              <a:t>M</a:t>
            </a:r>
            <a:r>
              <a:rPr lang="es-PR" altLang="en-US" sz="3413">
                <a:latin typeface="Calibri" panose="020F0502020204030204" pitchFamily="34" charset="0"/>
              </a:rPr>
              <a:t>= 7</a:t>
            </a:r>
            <a:endParaRPr lang="es-PR" altLang="en-US" sz="3413" b="1">
              <a:latin typeface="Calibri" panose="020F0502020204030204" pitchFamily="34" charset="0"/>
            </a:endParaRPr>
          </a:p>
        </p:txBody>
      </p:sp>
      <p:sp>
        <p:nvSpPr>
          <p:cNvPr id="107" name="106 Rectángulo">
            <a:extLst>
              <a:ext uri="{FF2B5EF4-FFF2-40B4-BE49-F238E27FC236}">
                <a16:creationId xmlns:a16="http://schemas.microsoft.com/office/drawing/2014/main" id="{0592002D-A5E3-D44D-A31D-3E9062A45938}"/>
              </a:ext>
            </a:extLst>
          </p:cNvPr>
          <p:cNvSpPr/>
          <p:nvPr/>
        </p:nvSpPr>
        <p:spPr>
          <a:xfrm>
            <a:off x="5310294" y="6292428"/>
            <a:ext cx="2059093" cy="1733973"/>
          </a:xfrm>
          <a:prstGeom prst="rect">
            <a:avLst/>
          </a:prstGeom>
          <a:noFill/>
          <a:ln w="63500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108" name="107 Elipse">
            <a:extLst>
              <a:ext uri="{FF2B5EF4-FFF2-40B4-BE49-F238E27FC236}">
                <a16:creationId xmlns:a16="http://schemas.microsoft.com/office/drawing/2014/main" id="{DFF29EB7-89CF-0C44-B3FE-4CBBA331E2FB}"/>
              </a:ext>
            </a:extLst>
          </p:cNvPr>
          <p:cNvSpPr/>
          <p:nvPr/>
        </p:nvSpPr>
        <p:spPr>
          <a:xfrm>
            <a:off x="5960533" y="6942667"/>
            <a:ext cx="325120" cy="325120"/>
          </a:xfrm>
          <a:prstGeom prst="ellipse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109" name="108 Elipse">
            <a:extLst>
              <a:ext uri="{FF2B5EF4-FFF2-40B4-BE49-F238E27FC236}">
                <a16:creationId xmlns:a16="http://schemas.microsoft.com/office/drawing/2014/main" id="{C00E0D95-7EB5-BE41-AA64-92832F3552BF}"/>
              </a:ext>
            </a:extLst>
          </p:cNvPr>
          <p:cNvSpPr/>
          <p:nvPr/>
        </p:nvSpPr>
        <p:spPr>
          <a:xfrm>
            <a:off x="5527040" y="7267787"/>
            <a:ext cx="325120" cy="325120"/>
          </a:xfrm>
          <a:prstGeom prst="ellipse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111" name="110 Elipse">
            <a:extLst>
              <a:ext uri="{FF2B5EF4-FFF2-40B4-BE49-F238E27FC236}">
                <a16:creationId xmlns:a16="http://schemas.microsoft.com/office/drawing/2014/main" id="{0B64DACA-E57F-C841-87FF-F22F67F0115D}"/>
              </a:ext>
            </a:extLst>
          </p:cNvPr>
          <p:cNvSpPr/>
          <p:nvPr/>
        </p:nvSpPr>
        <p:spPr>
          <a:xfrm>
            <a:off x="6935893" y="7267787"/>
            <a:ext cx="325120" cy="325120"/>
          </a:xfrm>
          <a:prstGeom prst="ellipse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115" name="114 Rectángulo">
            <a:extLst>
              <a:ext uri="{FF2B5EF4-FFF2-40B4-BE49-F238E27FC236}">
                <a16:creationId xmlns:a16="http://schemas.microsoft.com/office/drawing/2014/main" id="{668665FC-7ABE-454B-830C-A5EEE8C66C4C}"/>
              </a:ext>
            </a:extLst>
          </p:cNvPr>
          <p:cNvSpPr/>
          <p:nvPr/>
        </p:nvSpPr>
        <p:spPr>
          <a:xfrm>
            <a:off x="8344747" y="4450081"/>
            <a:ext cx="2059093" cy="1733973"/>
          </a:xfrm>
          <a:prstGeom prst="rect">
            <a:avLst/>
          </a:prstGeom>
          <a:noFill/>
          <a:ln w="63500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116" name="115 Elipse">
            <a:extLst>
              <a:ext uri="{FF2B5EF4-FFF2-40B4-BE49-F238E27FC236}">
                <a16:creationId xmlns:a16="http://schemas.microsoft.com/office/drawing/2014/main" id="{ACA91036-A4DB-494F-BBBE-BAECDF934F77}"/>
              </a:ext>
            </a:extLst>
          </p:cNvPr>
          <p:cNvSpPr/>
          <p:nvPr/>
        </p:nvSpPr>
        <p:spPr>
          <a:xfrm>
            <a:off x="5418667" y="6509174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117" name="116 Elipse">
            <a:extLst>
              <a:ext uri="{FF2B5EF4-FFF2-40B4-BE49-F238E27FC236}">
                <a16:creationId xmlns:a16="http://schemas.microsoft.com/office/drawing/2014/main" id="{AF0EEC42-3808-BA4A-850A-0CF74C8E3387}"/>
              </a:ext>
            </a:extLst>
          </p:cNvPr>
          <p:cNvSpPr/>
          <p:nvPr/>
        </p:nvSpPr>
        <p:spPr>
          <a:xfrm>
            <a:off x="6935893" y="6617547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118" name="117 Elipse">
            <a:extLst>
              <a:ext uri="{FF2B5EF4-FFF2-40B4-BE49-F238E27FC236}">
                <a16:creationId xmlns:a16="http://schemas.microsoft.com/office/drawing/2014/main" id="{BF79B4EC-047B-AD44-97C9-C98C7D268B7D}"/>
              </a:ext>
            </a:extLst>
          </p:cNvPr>
          <p:cNvSpPr/>
          <p:nvPr/>
        </p:nvSpPr>
        <p:spPr>
          <a:xfrm>
            <a:off x="6502400" y="6942667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119" name="118 Elipse">
            <a:extLst>
              <a:ext uri="{FF2B5EF4-FFF2-40B4-BE49-F238E27FC236}">
                <a16:creationId xmlns:a16="http://schemas.microsoft.com/office/drawing/2014/main" id="{EA98D6E0-252F-9F4C-B9E2-E7BB2B6F5CCB}"/>
              </a:ext>
            </a:extLst>
          </p:cNvPr>
          <p:cNvSpPr/>
          <p:nvPr/>
        </p:nvSpPr>
        <p:spPr>
          <a:xfrm>
            <a:off x="6068907" y="7376161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cxnSp>
        <p:nvCxnSpPr>
          <p:cNvPr id="120" name="119 Conector recto de flecha">
            <a:extLst>
              <a:ext uri="{FF2B5EF4-FFF2-40B4-BE49-F238E27FC236}">
                <a16:creationId xmlns:a16="http://schemas.microsoft.com/office/drawing/2014/main" id="{E20F72F5-658F-EE42-B858-324E0240A330}"/>
              </a:ext>
            </a:extLst>
          </p:cNvPr>
          <p:cNvCxnSpPr/>
          <p:nvPr/>
        </p:nvCxnSpPr>
        <p:spPr>
          <a:xfrm rot="10800000" flipV="1">
            <a:off x="7586133" y="6400801"/>
            <a:ext cx="1300480" cy="541867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123 CuadroTexto">
            <a:extLst>
              <a:ext uri="{FF2B5EF4-FFF2-40B4-BE49-F238E27FC236}">
                <a16:creationId xmlns:a16="http://schemas.microsoft.com/office/drawing/2014/main" id="{B20255EE-BDC7-EB48-9D7B-771380E36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413" y="8229601"/>
            <a:ext cx="1192107" cy="114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PR" altLang="en-US" sz="3413" b="1">
                <a:latin typeface="Calibri" panose="020F0502020204030204" pitchFamily="34" charset="0"/>
              </a:rPr>
              <a:t>C</a:t>
            </a:r>
            <a:r>
              <a:rPr lang="es-PR" altLang="en-US" sz="3413">
                <a:latin typeface="Calibri" panose="020F0502020204030204" pitchFamily="34" charset="0"/>
              </a:rPr>
              <a:t>= 8</a:t>
            </a:r>
          </a:p>
          <a:p>
            <a:pPr eaLnBrk="1" hangingPunct="1"/>
            <a:r>
              <a:rPr lang="es-PR" altLang="en-US" sz="3413" b="1">
                <a:latin typeface="Calibri" panose="020F0502020204030204" pitchFamily="34" charset="0"/>
              </a:rPr>
              <a:t>R</a:t>
            </a:r>
            <a:r>
              <a:rPr lang="es-PR" altLang="en-US" sz="3413">
                <a:latin typeface="Calibri" panose="020F0502020204030204" pitchFamily="34" charset="0"/>
              </a:rPr>
              <a:t>= 3</a:t>
            </a:r>
          </a:p>
        </p:txBody>
      </p:sp>
      <p:sp>
        <p:nvSpPr>
          <p:cNvPr id="125" name="124 CuadroTexto">
            <a:extLst>
              <a:ext uri="{FF2B5EF4-FFF2-40B4-BE49-F238E27FC236}">
                <a16:creationId xmlns:a16="http://schemas.microsoft.com/office/drawing/2014/main" id="{B6C78AAF-0C20-BA42-8A87-B30B35989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20" y="866987"/>
            <a:ext cx="4768427" cy="166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PR" altLang="en-US" sz="3413" b="1">
                <a:latin typeface="Calibri" panose="020F0502020204030204" pitchFamily="34" charset="0"/>
              </a:rPr>
              <a:t>Baised</a:t>
            </a:r>
          </a:p>
          <a:p>
            <a:pPr eaLnBrk="1" hangingPunct="1"/>
            <a:r>
              <a:rPr lang="es-PR" altLang="en-US" sz="3413" b="1">
                <a:latin typeface="Calibri" panose="020F0502020204030204" pitchFamily="34" charset="0"/>
              </a:rPr>
              <a:t>N</a:t>
            </a:r>
            <a:r>
              <a:rPr lang="es-PR" altLang="en-US" sz="3413">
                <a:latin typeface="Calibri" panose="020F0502020204030204" pitchFamily="34" charset="0"/>
              </a:rPr>
              <a:t>= (7*8)/3</a:t>
            </a:r>
          </a:p>
          <a:p>
            <a:pPr eaLnBrk="1" hangingPunct="1"/>
            <a:r>
              <a:rPr lang="es-PR" altLang="en-US" sz="3413" b="1">
                <a:latin typeface="Calibri" panose="020F0502020204030204" pitchFamily="34" charset="0"/>
              </a:rPr>
              <a:t>N= </a:t>
            </a:r>
            <a:r>
              <a:rPr lang="es-PR" altLang="en-US" sz="3413" b="1">
                <a:solidFill>
                  <a:srgbClr val="FF0000"/>
                </a:solidFill>
                <a:latin typeface="Calibri" panose="020F0502020204030204" pitchFamily="34" charset="0"/>
              </a:rPr>
              <a:t>18.67</a:t>
            </a:r>
          </a:p>
        </p:txBody>
      </p:sp>
      <p:sp>
        <p:nvSpPr>
          <p:cNvPr id="126" name="125 Elipse">
            <a:extLst>
              <a:ext uri="{FF2B5EF4-FFF2-40B4-BE49-F238E27FC236}">
                <a16:creationId xmlns:a16="http://schemas.microsoft.com/office/drawing/2014/main" id="{43A9292A-7413-1D49-B287-C3EFE19A7DC2}"/>
              </a:ext>
            </a:extLst>
          </p:cNvPr>
          <p:cNvSpPr/>
          <p:nvPr/>
        </p:nvSpPr>
        <p:spPr>
          <a:xfrm>
            <a:off x="6177280" y="6502400"/>
            <a:ext cx="325120" cy="3251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PR" sz="5973"/>
          </a:p>
        </p:txBody>
      </p:sp>
      <p:sp>
        <p:nvSpPr>
          <p:cNvPr id="127" name="126 CuadroTexto">
            <a:extLst>
              <a:ext uri="{FF2B5EF4-FFF2-40B4-BE49-F238E27FC236}">
                <a16:creationId xmlns:a16="http://schemas.microsoft.com/office/drawing/2014/main" id="{10EA4182-52D6-B24A-9EFA-2E807BF36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13" y="8344747"/>
            <a:ext cx="1517227" cy="61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PR" altLang="en-US" sz="3413" b="1">
                <a:latin typeface="Calibri" panose="020F0502020204030204" pitchFamily="34" charset="0"/>
              </a:rPr>
              <a:t>N</a:t>
            </a:r>
            <a:r>
              <a:rPr lang="es-PR" altLang="en-US" sz="3413">
                <a:latin typeface="Calibri" panose="020F0502020204030204" pitchFamily="34" charset="0"/>
              </a:rPr>
              <a:t>=</a:t>
            </a:r>
            <a:r>
              <a:rPr lang="es-PR" altLang="en-US" sz="3413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s-PR" altLang="en-US" sz="3413" b="1">
                <a:solidFill>
                  <a:srgbClr val="FF0000"/>
                </a:solidFill>
                <a:latin typeface="Calibri" panose="020F0502020204030204" pitchFamily="34" charset="0"/>
              </a:rPr>
              <a:t>20</a:t>
            </a:r>
          </a:p>
        </p:txBody>
      </p:sp>
      <p:sp>
        <p:nvSpPr>
          <p:cNvPr id="128" name="127 CuadroTexto">
            <a:extLst>
              <a:ext uri="{FF2B5EF4-FFF2-40B4-BE49-F238E27FC236}">
                <a16:creationId xmlns:a16="http://schemas.microsoft.com/office/drawing/2014/main" id="{682D0261-3DB2-6B47-BF7B-4380612B1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1493" y="866988"/>
            <a:ext cx="4768427" cy="166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PR" altLang="en-US" sz="3413" b="1">
                <a:latin typeface="Calibri" panose="020F0502020204030204" pitchFamily="34" charset="0"/>
              </a:rPr>
              <a:t>Unbaised</a:t>
            </a:r>
          </a:p>
          <a:p>
            <a:pPr eaLnBrk="1" hangingPunct="1"/>
            <a:r>
              <a:rPr lang="es-PR" altLang="en-US" sz="3413" b="1">
                <a:latin typeface="Calibri" panose="020F0502020204030204" pitchFamily="34" charset="0"/>
              </a:rPr>
              <a:t>N</a:t>
            </a:r>
            <a:r>
              <a:rPr lang="es-PR" altLang="en-US" sz="3413">
                <a:latin typeface="Calibri" panose="020F0502020204030204" pitchFamily="34" charset="0"/>
              </a:rPr>
              <a:t>= ((7+1*8+1)/3+1)-1</a:t>
            </a:r>
          </a:p>
          <a:p>
            <a:pPr eaLnBrk="1" hangingPunct="1"/>
            <a:r>
              <a:rPr lang="es-PR" altLang="en-US" sz="3413" b="1">
                <a:latin typeface="Calibri" panose="020F0502020204030204" pitchFamily="34" charset="0"/>
              </a:rPr>
              <a:t>N= </a:t>
            </a:r>
            <a:r>
              <a:rPr lang="es-PR" altLang="en-US" sz="3413" b="1">
                <a:solidFill>
                  <a:srgbClr val="FF0000"/>
                </a:solidFill>
                <a:latin typeface="Calibri" panose="020F0502020204030204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70077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78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104" grpId="0"/>
      <p:bldP spid="107" grpId="0" animBg="1"/>
      <p:bldP spid="108" grpId="0" animBg="1"/>
      <p:bldP spid="109" grpId="0" animBg="1"/>
      <p:bldP spid="111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4" grpId="0"/>
      <p:bldP spid="125" grpId="0"/>
      <p:bldP spid="126" grpId="0" animBg="1"/>
      <p:bldP spid="127" grpId="0"/>
      <p:bldP spid="1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CC0937A0-EBAA-7040-B900-2E7864EF0F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5360" y="541867"/>
            <a:ext cx="11054080" cy="16256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sz="4551" b="1" dirty="0">
                <a:ea typeface="+mj-ea"/>
              </a:rPr>
              <a:t>When would Petersen give you a bad estimate?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FBB37A01-EB05-BA40-BA30-EB836DA52A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75360" y="2817707"/>
            <a:ext cx="10728960" cy="639402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44"/>
              <a:t>Population not closed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44"/>
              <a:t>Marked animals likely to be re-trapped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44"/>
              <a:t>Unmarked animal unlikely to be re-trapped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44"/>
              <a:t>Marked animals likely to die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44"/>
              <a:t>Marks fall off</a:t>
            </a:r>
          </a:p>
          <a:p>
            <a:pPr eaLnBrk="1" hangingPunct="1"/>
            <a:r>
              <a:rPr lang="en-US" altLang="en-US" sz="2844"/>
              <a:t>Positive: </a:t>
            </a:r>
          </a:p>
          <a:p>
            <a:pPr lvl="1" eaLnBrk="1" hangingPunct="1"/>
            <a:r>
              <a:rPr lang="en-US" altLang="en-US" sz="2844">
                <a:ea typeface="ＭＳ Ｐゴシック" panose="020B0600070205080204" pitchFamily="34" charset="-128"/>
              </a:rPr>
              <a:t>Simplest model</a:t>
            </a:r>
          </a:p>
          <a:p>
            <a:pPr lvl="1" eaLnBrk="1" hangingPunct="1"/>
            <a:r>
              <a:rPr lang="en-US" altLang="en-US" sz="2844">
                <a:ea typeface="ＭＳ Ｐゴシック" panose="020B0600070205080204" pitchFamily="34" charset="-128"/>
              </a:rPr>
              <a:t>Can estimate size in two visits</a:t>
            </a:r>
          </a:p>
          <a:p>
            <a:pPr eaLnBrk="1" hangingPunct="1"/>
            <a:r>
              <a:rPr lang="en-US" altLang="en-US" sz="2844"/>
              <a:t>Negative:</a:t>
            </a:r>
          </a:p>
          <a:p>
            <a:pPr lvl="1" eaLnBrk="1" hangingPunct="1"/>
            <a:r>
              <a:rPr lang="en-US" altLang="en-US" sz="2844">
                <a:ea typeface="ＭＳ Ｐゴシック" panose="020B0600070205080204" pitchFamily="34" charset="-128"/>
              </a:rPr>
              <a:t>Short time studies</a:t>
            </a:r>
          </a:p>
          <a:p>
            <a:pPr lvl="1" eaLnBrk="1" hangingPunct="1"/>
            <a:r>
              <a:rPr lang="en-US" altLang="en-US" sz="2844">
                <a:ea typeface="ＭＳ Ｐゴシック" panose="020B0600070205080204" pitchFamily="34" charset="-128"/>
              </a:rPr>
              <a:t>Assumes closed population</a:t>
            </a:r>
          </a:p>
          <a:p>
            <a:pPr lvl="1" eaLnBrk="1" hangingPunct="1"/>
            <a:r>
              <a:rPr lang="en-US" altLang="en-US" sz="2844">
                <a:ea typeface="ＭＳ Ｐゴシック" panose="020B0600070205080204" pitchFamily="34" charset="-128"/>
              </a:rPr>
              <a:t>Limited number of parameters</a:t>
            </a:r>
          </a:p>
          <a:p>
            <a:pPr eaLnBrk="1" hangingPunct="1">
              <a:lnSpc>
                <a:spcPct val="90000"/>
              </a:lnSpc>
            </a:pPr>
            <a:endParaRPr lang="en-US" altLang="en-US" sz="3271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3271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43089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1 Título">
            <a:extLst>
              <a:ext uri="{FF2B5EF4-FFF2-40B4-BE49-F238E27FC236}">
                <a16:creationId xmlns:a16="http://schemas.microsoft.com/office/drawing/2014/main" id="{A775B91D-984B-654A-B9FD-7C36A240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PR" altLang="en-US"/>
              <a:t>Confidence Intervals</a:t>
            </a:r>
          </a:p>
        </p:txBody>
      </p:sp>
      <p:sp>
        <p:nvSpPr>
          <p:cNvPr id="4" name="3 Rectángulo">
            <a:extLst>
              <a:ext uri="{FF2B5EF4-FFF2-40B4-BE49-F238E27FC236}">
                <a16:creationId xmlns:a16="http://schemas.microsoft.com/office/drawing/2014/main" id="{2FCDB8F5-1A19-6C4E-AF05-0F02A82C5296}"/>
              </a:ext>
            </a:extLst>
          </p:cNvPr>
          <p:cNvSpPr/>
          <p:nvPr/>
        </p:nvSpPr>
        <p:spPr>
          <a:xfrm>
            <a:off x="2384214" y="2600960"/>
            <a:ext cx="2384213" cy="14088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R" sz="5973"/>
          </a:p>
        </p:txBody>
      </p:sp>
      <p:sp>
        <p:nvSpPr>
          <p:cNvPr id="22532" name="4 CuadroTexto">
            <a:extLst>
              <a:ext uri="{FF2B5EF4-FFF2-40B4-BE49-F238E27FC236}">
                <a16:creationId xmlns:a16="http://schemas.microsoft.com/office/drawing/2014/main" id="{7A2542B7-404F-2A49-AC11-6EFD96BC7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0960" y="2695787"/>
            <a:ext cx="1925885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PR" altLang="en-US" sz="2560"/>
              <a:t>Is the ratio of R/C&gt;0.10?</a:t>
            </a:r>
          </a:p>
        </p:txBody>
      </p:sp>
      <p:sp>
        <p:nvSpPr>
          <p:cNvPr id="6" name="5 Rectángulo">
            <a:extLst>
              <a:ext uri="{FF2B5EF4-FFF2-40B4-BE49-F238E27FC236}">
                <a16:creationId xmlns:a16="http://schemas.microsoft.com/office/drawing/2014/main" id="{2AF3EFDE-E52C-9D4D-BE18-1BA26963C109}"/>
              </a:ext>
            </a:extLst>
          </p:cNvPr>
          <p:cNvSpPr/>
          <p:nvPr/>
        </p:nvSpPr>
        <p:spPr>
          <a:xfrm>
            <a:off x="8019627" y="2600960"/>
            <a:ext cx="2384213" cy="14088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R" sz="5973"/>
          </a:p>
        </p:txBody>
      </p:sp>
      <p:sp>
        <p:nvSpPr>
          <p:cNvPr id="22534" name="6 CuadroTexto">
            <a:extLst>
              <a:ext uri="{FF2B5EF4-FFF2-40B4-BE49-F238E27FC236}">
                <a16:creationId xmlns:a16="http://schemas.microsoft.com/office/drawing/2014/main" id="{B3083D7C-1E2A-1B40-9FB5-29A422942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0" y="2720624"/>
            <a:ext cx="2059093" cy="114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PR" altLang="en-US" sz="2276"/>
              <a:t>Use binomial confidence intervals</a:t>
            </a:r>
          </a:p>
        </p:txBody>
      </p:sp>
      <p:cxnSp>
        <p:nvCxnSpPr>
          <p:cNvPr id="9" name="8 Conector recto de flecha">
            <a:extLst>
              <a:ext uri="{FF2B5EF4-FFF2-40B4-BE49-F238E27FC236}">
                <a16:creationId xmlns:a16="http://schemas.microsoft.com/office/drawing/2014/main" id="{17853B71-ADB1-8E4B-BC78-973A204A4B22}"/>
              </a:ext>
            </a:extLst>
          </p:cNvPr>
          <p:cNvCxnSpPr/>
          <p:nvPr/>
        </p:nvCxnSpPr>
        <p:spPr>
          <a:xfrm>
            <a:off x="5635413" y="2817707"/>
            <a:ext cx="1950720" cy="225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6" name="9 CuadroTexto">
            <a:extLst>
              <a:ext uri="{FF2B5EF4-FFF2-40B4-BE49-F238E27FC236}">
                <a16:creationId xmlns:a16="http://schemas.microsoft.com/office/drawing/2014/main" id="{A355E326-A921-4842-B53E-B48F92AE3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7280" y="2275841"/>
            <a:ext cx="1192107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PR" altLang="en-US" sz="2560"/>
              <a:t>yes</a:t>
            </a:r>
          </a:p>
        </p:txBody>
      </p:sp>
      <p:cxnSp>
        <p:nvCxnSpPr>
          <p:cNvPr id="12" name="11 Conector recto de flecha">
            <a:extLst>
              <a:ext uri="{FF2B5EF4-FFF2-40B4-BE49-F238E27FC236}">
                <a16:creationId xmlns:a16="http://schemas.microsoft.com/office/drawing/2014/main" id="{6FC72C7A-9EE2-F04F-9C86-66FE8CE9DBE5}"/>
              </a:ext>
            </a:extLst>
          </p:cNvPr>
          <p:cNvCxnSpPr/>
          <p:nvPr/>
        </p:nvCxnSpPr>
        <p:spPr>
          <a:xfrm rot="5400000">
            <a:off x="3304259" y="4604738"/>
            <a:ext cx="758613" cy="225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8" name="12 CuadroTexto">
            <a:extLst>
              <a:ext uri="{FF2B5EF4-FFF2-40B4-BE49-F238E27FC236}">
                <a16:creationId xmlns:a16="http://schemas.microsoft.com/office/drawing/2014/main" id="{6CCE10DC-9B73-E24D-B466-6CD8DC4E4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1440" y="4226561"/>
            <a:ext cx="1192107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PR" altLang="en-US" sz="2560"/>
              <a:t>no</a:t>
            </a:r>
          </a:p>
        </p:txBody>
      </p:sp>
      <p:sp>
        <p:nvSpPr>
          <p:cNvPr id="16" name="15 Rectángulo">
            <a:extLst>
              <a:ext uri="{FF2B5EF4-FFF2-40B4-BE49-F238E27FC236}">
                <a16:creationId xmlns:a16="http://schemas.microsoft.com/office/drawing/2014/main" id="{4416989E-B5D3-EC43-8E95-CDF93A0D1A2E}"/>
              </a:ext>
            </a:extLst>
          </p:cNvPr>
          <p:cNvSpPr/>
          <p:nvPr/>
        </p:nvSpPr>
        <p:spPr>
          <a:xfrm>
            <a:off x="2384213" y="5093547"/>
            <a:ext cx="2492587" cy="15172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R" sz="5973"/>
          </a:p>
        </p:txBody>
      </p:sp>
      <p:sp>
        <p:nvSpPr>
          <p:cNvPr id="22540" name="16 CuadroTexto">
            <a:extLst>
              <a:ext uri="{FF2B5EF4-FFF2-40B4-BE49-F238E27FC236}">
                <a16:creationId xmlns:a16="http://schemas.microsoft.com/office/drawing/2014/main" id="{893DC2FE-35D4-CB40-B090-72CA7842D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0960" y="5332872"/>
            <a:ext cx="2059093" cy="114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PR" altLang="en-US" sz="2276"/>
              <a:t>Is the number of recaptures R&gt;50?</a:t>
            </a:r>
          </a:p>
        </p:txBody>
      </p:sp>
      <p:sp>
        <p:nvSpPr>
          <p:cNvPr id="18" name="17 Rectángulo">
            <a:extLst>
              <a:ext uri="{FF2B5EF4-FFF2-40B4-BE49-F238E27FC236}">
                <a16:creationId xmlns:a16="http://schemas.microsoft.com/office/drawing/2014/main" id="{1C510D0E-E381-3B41-8F08-8DD8611AF466}"/>
              </a:ext>
            </a:extLst>
          </p:cNvPr>
          <p:cNvSpPr/>
          <p:nvPr/>
        </p:nvSpPr>
        <p:spPr>
          <a:xfrm>
            <a:off x="8019627" y="5201920"/>
            <a:ext cx="2492587" cy="1733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R" sz="5973"/>
          </a:p>
        </p:txBody>
      </p:sp>
      <p:sp>
        <p:nvSpPr>
          <p:cNvPr id="22542" name="18 CuadroTexto">
            <a:extLst>
              <a:ext uri="{FF2B5EF4-FFF2-40B4-BE49-F238E27FC236}">
                <a16:creationId xmlns:a16="http://schemas.microsoft.com/office/drawing/2014/main" id="{27A3BD60-C206-CB42-9DEE-CCFAE0A49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0" y="5563165"/>
            <a:ext cx="2384213" cy="792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PR" altLang="en-US" sz="2276"/>
              <a:t>Use the normal approximation</a:t>
            </a:r>
          </a:p>
        </p:txBody>
      </p:sp>
      <p:sp>
        <p:nvSpPr>
          <p:cNvPr id="20" name="19 Rectángulo">
            <a:extLst>
              <a:ext uri="{FF2B5EF4-FFF2-40B4-BE49-F238E27FC236}">
                <a16:creationId xmlns:a16="http://schemas.microsoft.com/office/drawing/2014/main" id="{9122D2B7-CBA7-A647-97F2-86384B3635AF}"/>
              </a:ext>
            </a:extLst>
          </p:cNvPr>
          <p:cNvSpPr/>
          <p:nvPr/>
        </p:nvSpPr>
        <p:spPr>
          <a:xfrm>
            <a:off x="2492587" y="7694507"/>
            <a:ext cx="2384213" cy="1625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R" sz="5973"/>
          </a:p>
        </p:txBody>
      </p:sp>
      <p:sp>
        <p:nvSpPr>
          <p:cNvPr id="22544" name="20 CuadroTexto">
            <a:extLst>
              <a:ext uri="{FF2B5EF4-FFF2-40B4-BE49-F238E27FC236}">
                <a16:creationId xmlns:a16="http://schemas.microsoft.com/office/drawing/2014/main" id="{46D3E390-B64B-5041-A996-6DF82F99C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0960" y="7789334"/>
            <a:ext cx="214263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PR" altLang="en-US" sz="2560"/>
              <a:t>Use Poisson confidence intervals</a:t>
            </a:r>
          </a:p>
        </p:txBody>
      </p:sp>
      <p:cxnSp>
        <p:nvCxnSpPr>
          <p:cNvPr id="24" name="23 Conector recto de flecha">
            <a:extLst>
              <a:ext uri="{FF2B5EF4-FFF2-40B4-BE49-F238E27FC236}">
                <a16:creationId xmlns:a16="http://schemas.microsoft.com/office/drawing/2014/main" id="{3536F1FB-D970-B64B-9710-BCF172A513A0}"/>
              </a:ext>
            </a:extLst>
          </p:cNvPr>
          <p:cNvCxnSpPr/>
          <p:nvPr/>
        </p:nvCxnSpPr>
        <p:spPr>
          <a:xfrm>
            <a:off x="5527040" y="6068907"/>
            <a:ext cx="1950720" cy="225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6" name="24 CuadroTexto">
            <a:extLst>
              <a:ext uri="{FF2B5EF4-FFF2-40B4-BE49-F238E27FC236}">
                <a16:creationId xmlns:a16="http://schemas.microsoft.com/office/drawing/2014/main" id="{97B0A763-B768-7247-A86A-438D41A82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8907" y="5527041"/>
            <a:ext cx="1192107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PR" altLang="en-US" sz="2560"/>
              <a:t>yes</a:t>
            </a:r>
          </a:p>
        </p:txBody>
      </p:sp>
      <p:cxnSp>
        <p:nvCxnSpPr>
          <p:cNvPr id="26" name="25 Conector recto de flecha">
            <a:extLst>
              <a:ext uri="{FF2B5EF4-FFF2-40B4-BE49-F238E27FC236}">
                <a16:creationId xmlns:a16="http://schemas.microsoft.com/office/drawing/2014/main" id="{8F409CFA-72C8-0B45-8C2E-FEAE0258FFAF}"/>
              </a:ext>
            </a:extLst>
          </p:cNvPr>
          <p:cNvCxnSpPr/>
          <p:nvPr/>
        </p:nvCxnSpPr>
        <p:spPr>
          <a:xfrm rot="5400000">
            <a:off x="3306516" y="7097324"/>
            <a:ext cx="758613" cy="225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8" name="26 CuadroTexto">
            <a:extLst>
              <a:ext uri="{FF2B5EF4-FFF2-40B4-BE49-F238E27FC236}">
                <a16:creationId xmlns:a16="http://schemas.microsoft.com/office/drawing/2014/main" id="{FDAE0A8F-A87D-3C41-B129-E18E770D2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698" y="6719147"/>
            <a:ext cx="1192107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PR" altLang="en-US" sz="256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40084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Título">
            <a:extLst>
              <a:ext uri="{FF2B5EF4-FFF2-40B4-BE49-F238E27FC236}">
                <a16:creationId xmlns:a16="http://schemas.microsoft.com/office/drawing/2014/main" id="{689EF578-DF39-6A4D-AA3A-DF5E2A9F9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PR" altLang="en-US"/>
              <a:t>Poisson example</a:t>
            </a:r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7FA35541-2273-BA44-822B-CDD58158C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s-PR" altLang="en-US"/>
              <a:t>Confidence intervals for R</a:t>
            </a:r>
          </a:p>
          <a:p>
            <a:pPr eaLnBrk="1" hangingPunct="1"/>
            <a:r>
              <a:rPr lang="es-PR" altLang="en-US"/>
              <a:t>Lower 95%= 0.818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s-PR" altLang="en-US"/>
              <a:t>		</a:t>
            </a:r>
            <a:endParaRPr lang="es-PR" altLang="en-US" b="1">
              <a:solidFill>
                <a:srgbClr val="FF0000"/>
              </a:solidFill>
            </a:endParaRPr>
          </a:p>
          <a:p>
            <a:pPr eaLnBrk="1" hangingPunct="1"/>
            <a:r>
              <a:rPr lang="es-PR" altLang="en-US"/>
              <a:t>Upper 95%= 8.102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s-PR" altLang="en-US"/>
              <a:t>		</a:t>
            </a:r>
            <a:endParaRPr lang="es-PR" altLang="en-US" b="1">
              <a:solidFill>
                <a:srgbClr val="FF0000"/>
              </a:solidFill>
            </a:endParaRPr>
          </a:p>
        </p:txBody>
      </p:sp>
      <p:sp>
        <p:nvSpPr>
          <p:cNvPr id="23556" name="4 CuadroTexto">
            <a:extLst>
              <a:ext uri="{FF2B5EF4-FFF2-40B4-BE49-F238E27FC236}">
                <a16:creationId xmlns:a16="http://schemas.microsoft.com/office/drawing/2014/main" id="{860D4E98-E042-594A-979E-E490E4720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6374" y="2926080"/>
            <a:ext cx="1733973" cy="179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PR" altLang="en-US" sz="3698">
                <a:latin typeface="Calibri" panose="020F0502020204030204" pitchFamily="34" charset="0"/>
              </a:rPr>
              <a:t>M=7</a:t>
            </a:r>
          </a:p>
          <a:p>
            <a:pPr eaLnBrk="1" hangingPunct="1"/>
            <a:r>
              <a:rPr lang="es-PR" altLang="en-US" sz="3698">
                <a:latin typeface="Calibri" panose="020F0502020204030204" pitchFamily="34" charset="0"/>
              </a:rPr>
              <a:t>C=8</a:t>
            </a:r>
          </a:p>
          <a:p>
            <a:pPr eaLnBrk="1" hangingPunct="1"/>
            <a:r>
              <a:rPr lang="es-PR" altLang="en-US" sz="3698">
                <a:latin typeface="Calibri" panose="020F0502020204030204" pitchFamily="34" charset="0"/>
              </a:rPr>
              <a:t>R=3</a:t>
            </a:r>
            <a:endParaRPr lang="es-PR" altLang="en-US" sz="3698"/>
          </a:p>
        </p:txBody>
      </p:sp>
      <p:sp>
        <p:nvSpPr>
          <p:cNvPr id="7" name="6 CuadroTexto">
            <a:extLst>
              <a:ext uri="{FF2B5EF4-FFF2-40B4-BE49-F238E27FC236}">
                <a16:creationId xmlns:a16="http://schemas.microsoft.com/office/drawing/2014/main" id="{F44CD170-CB29-D047-A8DB-088CA1ED1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7467" y="3793067"/>
            <a:ext cx="4768427" cy="66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PR" altLang="en-US" sz="3698"/>
              <a:t>N= 7*8/0.818= </a:t>
            </a:r>
            <a:r>
              <a:rPr lang="es-PR" altLang="en-US" sz="3698" b="1">
                <a:solidFill>
                  <a:srgbClr val="FF0000"/>
                </a:solidFill>
              </a:rPr>
              <a:t>68.5</a:t>
            </a:r>
            <a:endParaRPr lang="es-PR" altLang="en-US" sz="3698"/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ECEC5078-08C7-5F49-B0CE-88DF27EC0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7467" y="5418667"/>
            <a:ext cx="4768427" cy="123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PR" altLang="en-US" sz="3698"/>
              <a:t>N= 7*8/8.102= </a:t>
            </a:r>
            <a:r>
              <a:rPr lang="es-PR" altLang="en-US" sz="3698" b="1">
                <a:solidFill>
                  <a:srgbClr val="FF0000"/>
                </a:solidFill>
              </a:rPr>
              <a:t>6.92</a:t>
            </a:r>
          </a:p>
          <a:p>
            <a:pPr eaLnBrk="1" hangingPunct="1"/>
            <a:endParaRPr lang="es-PR" altLang="en-US" sz="3698"/>
          </a:p>
        </p:txBody>
      </p:sp>
      <p:pic>
        <p:nvPicPr>
          <p:cNvPr id="9" name="Picture 2" descr="N = \frac{MC}{R},">
            <a:extLst>
              <a:ext uri="{FF2B5EF4-FFF2-40B4-BE49-F238E27FC236}">
                <a16:creationId xmlns:a16="http://schemas.microsoft.com/office/drawing/2014/main" id="{019A32FC-EB3A-A346-86A2-6B73E2C4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40" y="5093547"/>
            <a:ext cx="2790613" cy="130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531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apture-recap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Capture-recapture</a:t>
            </a:r>
          </a:p>
        </p:txBody>
      </p:sp>
      <p:sp>
        <p:nvSpPr>
          <p:cNvPr id="154" name="Peterson method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1356502" cy="57150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sz="6300" dirty="0"/>
              <a:t>Peterson method</a:t>
            </a:r>
          </a:p>
          <a:p>
            <a:pPr lvl="1"/>
            <a:r>
              <a:rPr sz="4000" dirty="0"/>
              <a:t>mark-recapture method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4000" dirty="0"/>
              <a:t> To estimate population size of any species, you can use a mark-reca</a:t>
            </a:r>
            <a:r>
              <a:rPr lang="en-US" sz="4000" dirty="0"/>
              <a:t>p</a:t>
            </a:r>
            <a:r>
              <a:rPr sz="4000" dirty="0"/>
              <a:t>ture method which is based on the idea of simple algebra. </a:t>
            </a:r>
            <a:endParaRPr lang="en-US" sz="4000" dirty="0"/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lang="en-US" sz="4000" dirty="0"/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4000" dirty="0"/>
              <a:t>Where we do two surveys and in the first survey we mark (identify) each captured individuals in such a way that in the next time period we know that these individuals has already been seen in the first survey. </a:t>
            </a:r>
            <a:endParaRPr lang="en-US" sz="4000" dirty="0"/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lang="en-US" sz="4000" dirty="0"/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4000" dirty="0"/>
              <a:t>In the second survey we capture individuals and we identify the number of those that had been seen in the first survey. We need three information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4000" dirty="0"/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4000" dirty="0"/>
              <a:t>•  M = The number of individuals seen and marked in the first survey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4000" dirty="0"/>
              <a:t>•  C = The total number of individuals captured in the second survey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4000" dirty="0"/>
              <a:t>•  R = The number of recaptured individuals in the second survey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1 Título">
            <a:extLst>
              <a:ext uri="{FF2B5EF4-FFF2-40B4-BE49-F238E27FC236}">
                <a16:creationId xmlns:a16="http://schemas.microsoft.com/office/drawing/2014/main" id="{16B9550D-91CB-2F40-BDA1-F5DB85C40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PR" altLang="en-US"/>
              <a:t>Normal Approximation</a:t>
            </a:r>
          </a:p>
        </p:txBody>
      </p:sp>
      <p:sp>
        <p:nvSpPr>
          <p:cNvPr id="24579" name="2 Marcador de contenido">
            <a:extLst>
              <a:ext uri="{FF2B5EF4-FFF2-40B4-BE49-F238E27FC236}">
                <a16:creationId xmlns:a16="http://schemas.microsoft.com/office/drawing/2014/main" id="{9E436F1C-1CB2-4A42-9317-621AC8CCC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endParaRPr lang="es-PR" altLang="en-US" dirty="0"/>
          </a:p>
          <a:p>
            <a:pPr eaLnBrk="1" hangingPunct="1">
              <a:buFont typeface="Arial" panose="020B0604020202020204" pitchFamily="34" charset="0"/>
              <a:buNone/>
            </a:pPr>
            <a:endParaRPr lang="es-PR" altLang="en-US" sz="3129" dirty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s-PR" altLang="en-US" sz="3129" dirty="0"/>
              <a:t>f= fraction of total populations sampled in the second sample = R/M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s-PR" altLang="en-US" sz="3129" dirty="0"/>
              <a:t>1/2C= correction for continuity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s-PR" altLang="en-US" sz="3129" dirty="0"/>
              <a:t>Z</a:t>
            </a:r>
            <a:r>
              <a:rPr lang="el-GR" altLang="en-US" sz="3129" baseline="-25000" dirty="0"/>
              <a:t>α</a:t>
            </a:r>
            <a:r>
              <a:rPr lang="en-US" altLang="en-US" sz="3129" dirty="0"/>
              <a:t>= standard normal derivate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3129" dirty="0"/>
              <a:t>    = 1.96 for 95%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3129" dirty="0"/>
              <a:t>    = 2.576 for 99%</a:t>
            </a:r>
            <a:endParaRPr lang="es-PR" altLang="en-US" sz="3129" dirty="0"/>
          </a:p>
          <a:p>
            <a:pPr eaLnBrk="1" hangingPunct="1">
              <a:buFont typeface="Arial" panose="020B0604020202020204" pitchFamily="34" charset="0"/>
              <a:buNone/>
            </a:pPr>
            <a:endParaRPr lang="es-PR" altLang="en-US" dirty="0"/>
          </a:p>
          <a:p>
            <a:pPr eaLnBrk="1" hangingPunct="1">
              <a:buFont typeface="Arial" panose="020B0604020202020204" pitchFamily="34" charset="0"/>
              <a:buNone/>
            </a:pPr>
            <a:endParaRPr lang="es-PR" altLang="en-US" dirty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s-PR" altLang="en-US" dirty="0"/>
              <a:t>Large sample and large population s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s-PR" altLang="en-US" dirty="0"/>
              <a:t>ize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s-PR" altLang="en-US" dirty="0"/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9D27FE46-D9A7-EB4C-A992-3A66B961D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035" y="81977"/>
            <a:ext cx="18473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PR" altLang="en-US" sz="2560"/>
          </a:p>
        </p:txBody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3DDEB96C-859F-2140-BC0C-1D45711DC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035" y="1152164"/>
            <a:ext cx="18473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560">
              <a:latin typeface="Calibri" panose="020F0502020204030204" pitchFamily="34" charset="0"/>
            </a:endParaRPr>
          </a:p>
        </p:txBody>
      </p:sp>
      <p:sp>
        <p:nvSpPr>
          <p:cNvPr id="24582" name="Rectangle 5">
            <a:extLst>
              <a:ext uri="{FF2B5EF4-FFF2-40B4-BE49-F238E27FC236}">
                <a16:creationId xmlns:a16="http://schemas.microsoft.com/office/drawing/2014/main" id="{3746A6CD-EF3D-6947-B9DB-3BF62176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035" y="81977"/>
            <a:ext cx="18473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PR" altLang="en-US" sz="2560"/>
          </a:p>
        </p:txBody>
      </p:sp>
      <p:pic>
        <p:nvPicPr>
          <p:cNvPr id="24583" name="Picture 4">
            <a:extLst>
              <a:ext uri="{FF2B5EF4-FFF2-40B4-BE49-F238E27FC236}">
                <a16:creationId xmlns:a16="http://schemas.microsoft.com/office/drawing/2014/main" id="{7768D589-E6A8-4B4F-A257-A69FFEAD9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320" y="2275841"/>
            <a:ext cx="6041813" cy="134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Rectangle 6">
            <a:extLst>
              <a:ext uri="{FF2B5EF4-FFF2-40B4-BE49-F238E27FC236}">
                <a16:creationId xmlns:a16="http://schemas.microsoft.com/office/drawing/2014/main" id="{98A2BF1E-9A2A-3041-AA71-6A81EDFC7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035" y="1748217"/>
            <a:ext cx="18473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560">
              <a:latin typeface="Calibri" panose="020F0502020204030204" pitchFamily="34" charset="0"/>
            </a:endParaRPr>
          </a:p>
        </p:txBody>
      </p:sp>
      <p:sp>
        <p:nvSpPr>
          <p:cNvPr id="24585" name="Rectangle 8">
            <a:extLst>
              <a:ext uri="{FF2B5EF4-FFF2-40B4-BE49-F238E27FC236}">
                <a16:creationId xmlns:a16="http://schemas.microsoft.com/office/drawing/2014/main" id="{8A9A5967-F296-784B-A2A0-73A307174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035" y="81977"/>
            <a:ext cx="18473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PR" altLang="en-US" sz="2560"/>
          </a:p>
        </p:txBody>
      </p:sp>
      <p:pic>
        <p:nvPicPr>
          <p:cNvPr id="24586" name="Picture 7">
            <a:extLst>
              <a:ext uri="{FF2B5EF4-FFF2-40B4-BE49-F238E27FC236}">
                <a16:creationId xmlns:a16="http://schemas.microsoft.com/office/drawing/2014/main" id="{39E65FD3-6680-AA41-A6D0-B21F13EAC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48" y="5940935"/>
            <a:ext cx="3589867" cy="134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7" name="Rectangle 9">
            <a:extLst>
              <a:ext uri="{FF2B5EF4-FFF2-40B4-BE49-F238E27FC236}">
                <a16:creationId xmlns:a16="http://schemas.microsoft.com/office/drawing/2014/main" id="{A475E1D3-7C21-3E4A-9507-81B2F2ABE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035" y="1748217"/>
            <a:ext cx="18473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56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175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1 Título">
            <a:extLst>
              <a:ext uri="{FF2B5EF4-FFF2-40B4-BE49-F238E27FC236}">
                <a16:creationId xmlns:a16="http://schemas.microsoft.com/office/drawing/2014/main" id="{5C94975B-67AE-B746-A26B-47B163C5A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PR" altLang="en-US"/>
              <a:t>Example</a:t>
            </a:r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481A7E90-B59C-5F49-AA8C-FD5859271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2275841"/>
            <a:ext cx="12246187" cy="7257265"/>
          </a:xfrm>
        </p:spPr>
        <p:txBody>
          <a:bodyPr/>
          <a:lstStyle/>
          <a:p>
            <a:pPr eaLnBrk="1" hangingPunct="1"/>
            <a:endParaRPr lang="es-PR" altLang="en-US" dirty="0"/>
          </a:p>
          <a:p>
            <a:pPr eaLnBrk="1" hangingPunct="1"/>
            <a:endParaRPr lang="es-PR" altLang="en-US" dirty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s-PR" altLang="en-US" dirty="0"/>
              <a:t>95% confidence intervals= 0.09125 ± 0.020176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s-PR" altLang="en-US" dirty="0"/>
              <a:t>       R/C=</a:t>
            </a:r>
            <a:r>
              <a:rPr lang="es-PR" altLang="en-US" dirty="0">
                <a:solidFill>
                  <a:srgbClr val="FF0000"/>
                </a:solidFill>
              </a:rPr>
              <a:t>0.07107</a:t>
            </a:r>
            <a:r>
              <a:rPr lang="es-PR" altLang="en-US" dirty="0"/>
              <a:t> and </a:t>
            </a:r>
            <a:r>
              <a:rPr lang="es-PR" altLang="en-US" dirty="0">
                <a:solidFill>
                  <a:srgbClr val="FF0000"/>
                </a:solidFill>
              </a:rPr>
              <a:t>0.222426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s-PR" altLang="en-US" dirty="0"/>
          </a:p>
          <a:p>
            <a:pPr eaLnBrk="1" hangingPunct="1">
              <a:buFont typeface="Arial" panose="020B0604020202020204" pitchFamily="34" charset="0"/>
              <a:buNone/>
            </a:pPr>
            <a:endParaRPr lang="es-PR" altLang="en-US" sz="3698" dirty="0"/>
          </a:p>
          <a:p>
            <a:pPr eaLnBrk="1" hangingPunct="1">
              <a:buFont typeface="Arial" panose="020B0604020202020204" pitchFamily="34" charset="0"/>
              <a:buNone/>
            </a:pPr>
            <a:endParaRPr lang="es-PR" altLang="en-US" sz="3698" dirty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s-PR" altLang="en-US" sz="3698" dirty="0"/>
              <a:t>          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s-PR" altLang="en-US" sz="3698" dirty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s-PR" altLang="en-US" sz="3698" dirty="0"/>
              <a:t>		Upper 95%= 			      Lower 95%=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s-PR" altLang="en-US" sz="3698" dirty="0"/>
          </a:p>
        </p:txBody>
      </p:sp>
      <p:sp>
        <p:nvSpPr>
          <p:cNvPr id="25604" name="3 CuadroTexto">
            <a:extLst>
              <a:ext uri="{FF2B5EF4-FFF2-40B4-BE49-F238E27FC236}">
                <a16:creationId xmlns:a16="http://schemas.microsoft.com/office/drawing/2014/main" id="{DD1B3B3E-2D86-F446-99BB-BC9D94E1A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8960" y="975360"/>
            <a:ext cx="2275840" cy="179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PR" altLang="en-US" sz="3698"/>
              <a:t>M= 1800</a:t>
            </a:r>
          </a:p>
          <a:p>
            <a:pPr eaLnBrk="1" hangingPunct="1"/>
            <a:r>
              <a:rPr lang="es-PR" altLang="en-US" sz="3698"/>
              <a:t>C= 800</a:t>
            </a:r>
          </a:p>
          <a:p>
            <a:pPr eaLnBrk="1" hangingPunct="1"/>
            <a:r>
              <a:rPr lang="es-PR" altLang="en-US" sz="3698"/>
              <a:t>R=73</a:t>
            </a:r>
          </a:p>
        </p:txBody>
      </p:sp>
      <p:sp>
        <p:nvSpPr>
          <p:cNvPr id="25605" name="Rectangle 2">
            <a:extLst>
              <a:ext uri="{FF2B5EF4-FFF2-40B4-BE49-F238E27FC236}">
                <a16:creationId xmlns:a16="http://schemas.microsoft.com/office/drawing/2014/main" id="{7CC64DEB-423F-A241-A8E8-46FA9C390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035" y="81977"/>
            <a:ext cx="18473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PR" altLang="en-US" sz="2560"/>
          </a:p>
        </p:txBody>
      </p:sp>
      <p:pic>
        <p:nvPicPr>
          <p:cNvPr id="43009" name="Picture 1">
            <a:extLst>
              <a:ext uri="{FF2B5EF4-FFF2-40B4-BE49-F238E27FC236}">
                <a16:creationId xmlns:a16="http://schemas.microsoft.com/office/drawing/2014/main" id="{E1D5CB38-B6C0-3A48-9C85-B3EA2685D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146" y="1666240"/>
            <a:ext cx="8426027" cy="135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Rectangle 3">
            <a:extLst>
              <a:ext uri="{FF2B5EF4-FFF2-40B4-BE49-F238E27FC236}">
                <a16:creationId xmlns:a16="http://schemas.microsoft.com/office/drawing/2014/main" id="{B0147715-B30E-304E-A9B7-C1D2B59A8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035" y="1761764"/>
            <a:ext cx="18473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560">
              <a:latin typeface="Calibri" panose="020F0502020204030204" pitchFamily="34" charset="0"/>
            </a:endParaRPr>
          </a:p>
        </p:txBody>
      </p:sp>
      <p:sp>
        <p:nvSpPr>
          <p:cNvPr id="25608" name="Rectangle 5">
            <a:extLst>
              <a:ext uri="{FF2B5EF4-FFF2-40B4-BE49-F238E27FC236}">
                <a16:creationId xmlns:a16="http://schemas.microsoft.com/office/drawing/2014/main" id="{C9709D71-09E9-7F44-8ECA-D10380E0A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035" y="81977"/>
            <a:ext cx="18473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PR" altLang="en-US" sz="2560"/>
          </a:p>
        </p:txBody>
      </p:sp>
      <p:pic>
        <p:nvPicPr>
          <p:cNvPr id="43012" name="Picture 4">
            <a:extLst>
              <a:ext uri="{FF2B5EF4-FFF2-40B4-BE49-F238E27FC236}">
                <a16:creationId xmlns:a16="http://schemas.microsoft.com/office/drawing/2014/main" id="{B5ED77A0-AC38-DC43-B91C-FA0E5AC4F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40" y="6068907"/>
            <a:ext cx="2194560" cy="1517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Rectangle 6">
            <a:extLst>
              <a:ext uri="{FF2B5EF4-FFF2-40B4-BE49-F238E27FC236}">
                <a16:creationId xmlns:a16="http://schemas.microsoft.com/office/drawing/2014/main" id="{13B6F1CE-E98E-C549-9BD6-A03964E9D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035" y="1287631"/>
            <a:ext cx="18473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560">
              <a:latin typeface="Calibri" panose="020F0502020204030204" pitchFamily="34" charset="0"/>
            </a:endParaRPr>
          </a:p>
        </p:txBody>
      </p:sp>
      <p:sp>
        <p:nvSpPr>
          <p:cNvPr id="25611" name="Rectangle 8">
            <a:extLst>
              <a:ext uri="{FF2B5EF4-FFF2-40B4-BE49-F238E27FC236}">
                <a16:creationId xmlns:a16="http://schemas.microsoft.com/office/drawing/2014/main" id="{06C9DFB0-A587-4E4B-8A41-4F519BAAB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035" y="81977"/>
            <a:ext cx="18473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PR" altLang="en-US" sz="2560"/>
          </a:p>
        </p:txBody>
      </p:sp>
      <p:pic>
        <p:nvPicPr>
          <p:cNvPr id="43015" name="Picture 7">
            <a:extLst>
              <a:ext uri="{FF2B5EF4-FFF2-40B4-BE49-F238E27FC236}">
                <a16:creationId xmlns:a16="http://schemas.microsoft.com/office/drawing/2014/main" id="{CE682F79-6370-7744-9F85-CD1672F8A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520" y="5947779"/>
            <a:ext cx="2167467" cy="1517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3" name="Rectangle 9">
            <a:extLst>
              <a:ext uri="{FF2B5EF4-FFF2-40B4-BE49-F238E27FC236}">
                <a16:creationId xmlns:a16="http://schemas.microsoft.com/office/drawing/2014/main" id="{E33A6227-50FD-434F-9803-00B6DC550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035" y="1355364"/>
            <a:ext cx="18473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560">
              <a:latin typeface="Calibri" panose="020F0502020204030204" pitchFamily="34" charset="0"/>
            </a:endParaRPr>
          </a:p>
        </p:txBody>
      </p:sp>
      <p:sp>
        <p:nvSpPr>
          <p:cNvPr id="25614" name="Rectangle 11">
            <a:extLst>
              <a:ext uri="{FF2B5EF4-FFF2-40B4-BE49-F238E27FC236}">
                <a16:creationId xmlns:a16="http://schemas.microsoft.com/office/drawing/2014/main" id="{95725FBF-65A3-6144-ACB5-6BE592974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035" y="81977"/>
            <a:ext cx="18473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PR" altLang="en-US" sz="2560"/>
          </a:p>
        </p:txBody>
      </p:sp>
      <p:sp>
        <p:nvSpPr>
          <p:cNvPr id="25615" name="Rectangle 12">
            <a:extLst>
              <a:ext uri="{FF2B5EF4-FFF2-40B4-BE49-F238E27FC236}">
                <a16:creationId xmlns:a16="http://schemas.microsoft.com/office/drawing/2014/main" id="{6B753F43-644E-6F40-867E-131155293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035" y="1287631"/>
            <a:ext cx="18473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560">
              <a:latin typeface="Calibri" panose="020F0502020204030204" pitchFamily="34" charset="0"/>
            </a:endParaRPr>
          </a:p>
        </p:txBody>
      </p:sp>
      <p:sp>
        <p:nvSpPr>
          <p:cNvPr id="25616" name="Rectangle 14">
            <a:extLst>
              <a:ext uri="{FF2B5EF4-FFF2-40B4-BE49-F238E27FC236}">
                <a16:creationId xmlns:a16="http://schemas.microsoft.com/office/drawing/2014/main" id="{D44317AA-963C-0444-ABF6-4EAE06584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035" y="81977"/>
            <a:ext cx="18473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PR" altLang="en-US" sz="2560"/>
          </a:p>
        </p:txBody>
      </p:sp>
      <p:pic>
        <p:nvPicPr>
          <p:cNvPr id="43021" name="Picture 13">
            <a:extLst>
              <a:ext uri="{FF2B5EF4-FFF2-40B4-BE49-F238E27FC236}">
                <a16:creationId xmlns:a16="http://schemas.microsoft.com/office/drawing/2014/main" id="{6AED1103-E34D-1243-BAA9-408378165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027" y="8453121"/>
            <a:ext cx="4185920" cy="88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8" name="Rectangle 15">
            <a:extLst>
              <a:ext uri="{FF2B5EF4-FFF2-40B4-BE49-F238E27FC236}">
                <a16:creationId xmlns:a16="http://schemas.microsoft.com/office/drawing/2014/main" id="{F6388577-C271-3341-8B3E-DDD0EDC12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035" y="1287631"/>
            <a:ext cx="18473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560">
              <a:latin typeface="Calibri" panose="020F0502020204030204" pitchFamily="34" charset="0"/>
            </a:endParaRPr>
          </a:p>
        </p:txBody>
      </p:sp>
      <p:sp>
        <p:nvSpPr>
          <p:cNvPr id="25619" name="Rectangle 17">
            <a:extLst>
              <a:ext uri="{FF2B5EF4-FFF2-40B4-BE49-F238E27FC236}">
                <a16:creationId xmlns:a16="http://schemas.microsoft.com/office/drawing/2014/main" id="{565F99E7-BBC6-6041-9B57-BE5B5F6C5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035" y="81977"/>
            <a:ext cx="18473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PR" altLang="en-US" sz="2560"/>
          </a:p>
        </p:txBody>
      </p:sp>
      <p:pic>
        <p:nvPicPr>
          <p:cNvPr id="43024" name="Picture 16">
            <a:extLst>
              <a:ext uri="{FF2B5EF4-FFF2-40B4-BE49-F238E27FC236}">
                <a16:creationId xmlns:a16="http://schemas.microsoft.com/office/drawing/2014/main" id="{FC2C794B-BAF5-4541-96A7-CC25368D1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573" y="8453121"/>
            <a:ext cx="3982720" cy="88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1" name="Rectangle 18">
            <a:extLst>
              <a:ext uri="{FF2B5EF4-FFF2-40B4-BE49-F238E27FC236}">
                <a16:creationId xmlns:a16="http://schemas.microsoft.com/office/drawing/2014/main" id="{BAE2B6CF-5D61-F34A-8139-5AE2657D3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035" y="1287631"/>
            <a:ext cx="18473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560">
              <a:latin typeface="Calibri" panose="020F0502020204030204" pitchFamily="34" charset="0"/>
            </a:endParaRP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B5BB59BF-06D9-C249-824C-F6AD9B0AD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035" y="4172469"/>
            <a:ext cx="6041813" cy="134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05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psycnet.apa.org/journals/bul/117/3/images/bul_117_3_530_fig1a.gif">
            <a:extLst>
              <a:ext uri="{FF2B5EF4-FFF2-40B4-BE49-F238E27FC236}">
                <a16:creationId xmlns:a16="http://schemas.microsoft.com/office/drawing/2014/main" id="{DB21C751-CFCD-6A47-9FCA-5D57BAF243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433" y="88833"/>
            <a:ext cx="8073957" cy="9559064"/>
          </a:xfrm>
          <a:noFill/>
        </p:spPr>
      </p:pic>
    </p:spTree>
    <p:extLst>
      <p:ext uri="{BB962C8B-B14F-4D97-AF65-F5344CB8AC3E}">
        <p14:creationId xmlns:p14="http://schemas.microsoft.com/office/powerpoint/2010/main" val="4063516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Título">
            <a:extLst>
              <a:ext uri="{FF2B5EF4-FFF2-40B4-BE49-F238E27FC236}">
                <a16:creationId xmlns:a16="http://schemas.microsoft.com/office/drawing/2014/main" id="{641CF531-930C-734C-BEF6-3E46E2F9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PR" altLang="en-US"/>
              <a:t>Binomial example</a:t>
            </a:r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FBC13F33-6313-DE46-B132-D18C05C75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PR" altLang="en-US"/>
              <a:t>R/C= 14/22= 0.64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s-PR" altLang="en-US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s-PR" altLang="en-US"/>
              <a:t>Lower 95%= 0.83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s-PR" altLang="en-US"/>
          </a:p>
          <a:p>
            <a:pPr eaLnBrk="1" hangingPunct="1">
              <a:buFont typeface="Arial" panose="020B0604020202020204" pitchFamily="34" charset="0"/>
              <a:buNone/>
            </a:pPr>
            <a:endParaRPr lang="es-PR" altLang="en-US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s-PR" altLang="en-US"/>
              <a:t>Upper 95%= 0.40</a:t>
            </a:r>
          </a:p>
        </p:txBody>
      </p:sp>
      <p:sp>
        <p:nvSpPr>
          <p:cNvPr id="27652" name="3 CuadroTexto">
            <a:extLst>
              <a:ext uri="{FF2B5EF4-FFF2-40B4-BE49-F238E27FC236}">
                <a16:creationId xmlns:a16="http://schemas.microsoft.com/office/drawing/2014/main" id="{42D536FA-AA35-FF48-809A-FB8801705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2640" y="2822222"/>
            <a:ext cx="2275840" cy="179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PR" altLang="en-US" sz="3698"/>
              <a:t>M= 50</a:t>
            </a:r>
          </a:p>
          <a:p>
            <a:pPr eaLnBrk="1" hangingPunct="1"/>
            <a:r>
              <a:rPr lang="es-PR" altLang="en-US" sz="3698"/>
              <a:t>C= 22</a:t>
            </a:r>
          </a:p>
          <a:p>
            <a:pPr eaLnBrk="1" hangingPunct="1"/>
            <a:r>
              <a:rPr lang="es-PR" altLang="en-US" sz="3698"/>
              <a:t>R=14</a:t>
            </a:r>
          </a:p>
        </p:txBody>
      </p:sp>
      <p:sp>
        <p:nvSpPr>
          <p:cNvPr id="5" name="4 CuadroTexto">
            <a:extLst>
              <a:ext uri="{FF2B5EF4-FFF2-40B4-BE49-F238E27FC236}">
                <a16:creationId xmlns:a16="http://schemas.microsoft.com/office/drawing/2014/main" id="{69C0B71F-1D07-5748-BBF3-D349B92E0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9813" y="4974543"/>
            <a:ext cx="5418667" cy="131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PR" altLang="en-US" sz="3982" dirty="0"/>
              <a:t>N= </a:t>
            </a:r>
            <a:r>
              <a:rPr lang="es-PR" altLang="en-US" sz="3982" u="sng" dirty="0"/>
              <a:t>   1   </a:t>
            </a:r>
            <a:r>
              <a:rPr lang="es-PR" altLang="en-US" sz="3982" dirty="0"/>
              <a:t>(50)  = </a:t>
            </a:r>
            <a:r>
              <a:rPr lang="es-PR" altLang="en-US" sz="3982" dirty="0">
                <a:solidFill>
                  <a:srgbClr val="FF0000"/>
                </a:solidFill>
              </a:rPr>
              <a:t>60</a:t>
            </a:r>
            <a:endParaRPr lang="es-PR" altLang="en-US" sz="3982" b="1" dirty="0">
              <a:solidFill>
                <a:srgbClr val="FF0000"/>
              </a:solidFill>
            </a:endParaRPr>
          </a:p>
          <a:p>
            <a:pPr eaLnBrk="1" hangingPunct="1"/>
            <a:r>
              <a:rPr lang="es-PR" altLang="en-US" sz="3982" dirty="0"/>
              <a:t>      0.83</a:t>
            </a:r>
          </a:p>
        </p:txBody>
      </p:sp>
      <p:sp>
        <p:nvSpPr>
          <p:cNvPr id="6" name="5 CuadroTexto">
            <a:extLst>
              <a:ext uri="{FF2B5EF4-FFF2-40B4-BE49-F238E27FC236}">
                <a16:creationId xmlns:a16="http://schemas.microsoft.com/office/drawing/2014/main" id="{93E6C8CE-351B-2946-B62F-F600A8BD0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1364" y="7643483"/>
            <a:ext cx="5418667" cy="131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PR" altLang="en-US" sz="3982" dirty="0"/>
              <a:t>N= </a:t>
            </a:r>
            <a:r>
              <a:rPr lang="es-PR" altLang="en-US" sz="3982" u="sng" dirty="0"/>
              <a:t>   1   </a:t>
            </a:r>
            <a:r>
              <a:rPr lang="es-PR" altLang="en-US" sz="3982" dirty="0"/>
              <a:t>(50)  = </a:t>
            </a:r>
            <a:r>
              <a:rPr lang="es-PR" altLang="en-US" sz="3982" dirty="0">
                <a:solidFill>
                  <a:srgbClr val="FF0000"/>
                </a:solidFill>
              </a:rPr>
              <a:t>125</a:t>
            </a:r>
            <a:endParaRPr lang="es-PR" altLang="en-US" sz="3982" b="1" dirty="0">
              <a:solidFill>
                <a:srgbClr val="FF0000"/>
              </a:solidFill>
            </a:endParaRPr>
          </a:p>
          <a:p>
            <a:pPr eaLnBrk="1" hangingPunct="1"/>
            <a:r>
              <a:rPr lang="es-PR" altLang="en-US" sz="3982" dirty="0"/>
              <a:t>      0.40</a:t>
            </a:r>
          </a:p>
        </p:txBody>
      </p:sp>
    </p:spTree>
    <p:extLst>
      <p:ext uri="{BB962C8B-B14F-4D97-AF65-F5344CB8AC3E}">
        <p14:creationId xmlns:p14="http://schemas.microsoft.com/office/powerpoint/2010/main" val="414200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coln-Peterson Method"/>
          <p:cNvSpPr txBox="1">
            <a:spLocks noGrp="1"/>
          </p:cNvSpPr>
          <p:nvPr>
            <p:ph type="title"/>
          </p:nvPr>
        </p:nvSpPr>
        <p:spPr>
          <a:xfrm>
            <a:off x="736600" y="101600"/>
            <a:ext cx="11861800" cy="2438400"/>
          </a:xfrm>
          <a:prstGeom prst="rect">
            <a:avLst/>
          </a:prstGeom>
        </p:spPr>
        <p:txBody>
          <a:bodyPr/>
          <a:lstStyle/>
          <a:p>
            <a:r>
              <a:t>Lincoln-Peterson Method</a:t>
            </a:r>
          </a:p>
        </p:txBody>
      </p:sp>
      <p:sp>
        <p:nvSpPr>
          <p:cNvPr id="157" name="N = Number of individual in population…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10464800" cy="4927600"/>
          </a:xfrm>
          <a:prstGeom prst="rect">
            <a:avLst/>
          </a:prstGeom>
        </p:spPr>
        <p:txBody>
          <a:bodyPr/>
          <a:lstStyle/>
          <a:p>
            <a:r>
              <a:t>N = Number of individual in population</a:t>
            </a:r>
          </a:p>
          <a:p>
            <a:r>
              <a:t>M =  the chosen sample, and Marked in the first survey</a:t>
            </a:r>
          </a:p>
          <a:p>
            <a:r>
              <a:t>C = Total number of Ind. captured in the second survey</a:t>
            </a:r>
          </a:p>
          <a:p>
            <a:r>
              <a:t>R = Number of Ind. recaptured in second survey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0" y="5232401"/>
            <a:ext cx="3111500" cy="198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-arrange the formul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Re-arrange the formula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562" y="3968750"/>
            <a:ext cx="5171676" cy="3492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Assumptions"/>
          <p:cNvSpPr txBox="1">
            <a:spLocks noGrp="1"/>
          </p:cNvSpPr>
          <p:nvPr>
            <p:ph type="title"/>
          </p:nvPr>
        </p:nvSpPr>
        <p:spPr>
          <a:xfrm>
            <a:off x="1270000" y="279400"/>
            <a:ext cx="10464800" cy="1333500"/>
          </a:xfrm>
          <a:prstGeom prst="rect">
            <a:avLst/>
          </a:prstGeom>
        </p:spPr>
        <p:txBody>
          <a:bodyPr/>
          <a:lstStyle/>
          <a:p>
            <a:r>
              <a:t>Assumptions</a:t>
            </a:r>
          </a:p>
        </p:txBody>
      </p:sp>
      <p:sp>
        <p:nvSpPr>
          <p:cNvPr id="164" name="1.  All individuals have equal probability of being captured…"/>
          <p:cNvSpPr txBox="1">
            <a:spLocks noGrp="1"/>
          </p:cNvSpPr>
          <p:nvPr>
            <p:ph type="body" idx="1"/>
          </p:nvPr>
        </p:nvSpPr>
        <p:spPr>
          <a:xfrm>
            <a:off x="1041400" y="1892300"/>
            <a:ext cx="10922000" cy="7137400"/>
          </a:xfrm>
          <a:prstGeom prst="rect">
            <a:avLst/>
          </a:prstGeom>
        </p:spPr>
        <p:txBody>
          <a:bodyPr/>
          <a:lstStyle/>
          <a:p>
            <a:r>
              <a:t>1.  All individuals have equal probability of being captured</a:t>
            </a:r>
          </a:p>
          <a:p>
            <a:r>
              <a:t>2.  NO change in ratio of mark and un-marked individuals, so large changes in mortality, natality, immigration and emmigration. </a:t>
            </a:r>
          </a:p>
          <a:p>
            <a:r>
              <a:t>3. Marked individuals distribute themselves randomly with respect to unmarked individuals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Unbiased Bia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Unbiased Bias</a:t>
            </a:r>
          </a:p>
          <a:p>
            <a:r>
              <a:t>Weber 1982</a:t>
            </a:r>
          </a:p>
        </p:txBody>
      </p:sp>
      <p:sp>
        <p:nvSpPr>
          <p:cNvPr id="167" name="Bias of the results as a consequence of small samples size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6265813"/>
          </a:xfrm>
          <a:prstGeom prst="rect">
            <a:avLst/>
          </a:prstGeom>
        </p:spPr>
        <p:txBody>
          <a:bodyPr/>
          <a:lstStyle/>
          <a:p>
            <a:r>
              <a:t>Bias of the results as a consequence of small samples size 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4063594"/>
            <a:ext cx="5638800" cy="198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onfidence Interval on the fraction of marked individuals"/>
          <p:cNvSpPr txBox="1">
            <a:spLocks noGrp="1"/>
          </p:cNvSpPr>
          <p:nvPr>
            <p:ph type="title"/>
          </p:nvPr>
        </p:nvSpPr>
        <p:spPr>
          <a:xfrm>
            <a:off x="1270000" y="457200"/>
            <a:ext cx="10464800" cy="2438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400"/>
            </a:lvl1pPr>
          </a:lstStyle>
          <a:p>
            <a:r>
              <a:t>Confidence Interval on the fraction of marked individuals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12" y="3507064"/>
            <a:ext cx="11832376" cy="3035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81" y="152400"/>
            <a:ext cx="6053438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his method was first used by John Graunt (1620-1674) to estimate the population of London, UK, published"/>
          <p:cNvSpPr txBox="1"/>
          <p:nvPr/>
        </p:nvSpPr>
        <p:spPr>
          <a:xfrm>
            <a:off x="7332129" y="863599"/>
            <a:ext cx="4711477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This method was first used by John Graunt (1620-1674) to estimate the population of London, UK, published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ee the following website for more information,…"/>
          <p:cNvSpPr txBox="1"/>
          <p:nvPr/>
        </p:nvSpPr>
        <p:spPr>
          <a:xfrm>
            <a:off x="311726" y="455316"/>
            <a:ext cx="11925670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See the following website for more information,</a:t>
            </a:r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https://</a:t>
            </a:r>
            <a:r>
              <a:rPr dirty="0" err="1"/>
              <a:t>en.wikipedia.org</a:t>
            </a:r>
            <a:r>
              <a:rPr dirty="0"/>
              <a:t>/wiki/</a:t>
            </a:r>
            <a:r>
              <a:rPr dirty="0" err="1"/>
              <a:t>John_Graunt</a:t>
            </a:r>
            <a:r>
              <a:rPr dirty="0"/>
              <a:t>. John </a:t>
            </a:r>
            <a:r>
              <a:rPr dirty="0" err="1"/>
              <a:t>Graunt</a:t>
            </a:r>
            <a:r>
              <a:rPr dirty="0"/>
              <a:t> </a:t>
            </a:r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is one the first demographer but his career was as a haberdasher </a:t>
            </a:r>
            <a:endParaRPr lang="en-US" dirty="0"/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(seller of sewing materials, such as buttons, zippers, ribbons, </a:t>
            </a:r>
            <a:r>
              <a:rPr dirty="0" err="1"/>
              <a:t>etc</a:t>
            </a:r>
            <a:r>
              <a:rPr dirty="0"/>
              <a:t>).</a:t>
            </a:r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 first known ecological example is from C. G. J. Petersen 1896 to estimate the population size of fish. *</a:t>
            </a:r>
            <a:endParaRPr lang="en-US" dirty="0"/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 lang="en-US" dirty="0"/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Petersen, C. G. J. (1896). “The Yearly Immigration of Young Plaice Into the </a:t>
            </a:r>
            <a:r>
              <a:rPr dirty="0" err="1"/>
              <a:t>Limfjord</a:t>
            </a:r>
            <a:r>
              <a:rPr dirty="0"/>
              <a:t> From the German</a:t>
            </a:r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Sea”, Report of the Danish Biological Station (1895), 6, 5–84.</a:t>
            </a:r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1880</TotalTime>
  <Words>958</Words>
  <Application>Microsoft Macintosh PowerPoint</Application>
  <PresentationFormat>Custom</PresentationFormat>
  <Paragraphs>175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Lucida Grande</vt:lpstr>
      <vt:lpstr>Office Theme</vt:lpstr>
      <vt:lpstr>MARK_RECAPTURE METHOD PETERSON METHOD</vt:lpstr>
      <vt:lpstr>Capture-recapture</vt:lpstr>
      <vt:lpstr>Lincoln-Peterson Method</vt:lpstr>
      <vt:lpstr>Re-arrange the formula</vt:lpstr>
      <vt:lpstr>Assumptions</vt:lpstr>
      <vt:lpstr>Unbiased Bias Weber 1982</vt:lpstr>
      <vt:lpstr>Confidence Interval on the fraction of marked individuals</vt:lpstr>
      <vt:lpstr>PowerPoint Presentation</vt:lpstr>
      <vt:lpstr>PowerPoint Presentation</vt:lpstr>
      <vt:lpstr>Introduction</vt:lpstr>
      <vt:lpstr>Mark-Recapture</vt:lpstr>
      <vt:lpstr>PowerPoint Presentation</vt:lpstr>
      <vt:lpstr>Lincoln–Petersen method</vt:lpstr>
      <vt:lpstr>What makes a population closed?</vt:lpstr>
      <vt:lpstr>Equation</vt:lpstr>
      <vt:lpstr>PowerPoint Presentation</vt:lpstr>
      <vt:lpstr>When would Petersen give you a bad estimate?</vt:lpstr>
      <vt:lpstr>Confidence Intervals</vt:lpstr>
      <vt:lpstr>Poisson example</vt:lpstr>
      <vt:lpstr>Normal Approximation</vt:lpstr>
      <vt:lpstr>Example</vt:lpstr>
      <vt:lpstr>PowerPoint Presentation</vt:lpstr>
      <vt:lpstr>Binomial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Plot sampling</dc:title>
  <cp:lastModifiedBy>Raymond L. Tremblay Lalande</cp:lastModifiedBy>
  <cp:revision>9</cp:revision>
  <dcterms:modified xsi:type="dcterms:W3CDTF">2022-01-27T15:26:22Z</dcterms:modified>
</cp:coreProperties>
</file>